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1" r:id="rId14"/>
    <p:sldId id="272" r:id="rId15"/>
    <p:sldId id="273" r:id="rId16"/>
    <p:sldId id="274"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CC"/>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52"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6672F16-6404-474F-9D50-62C2DEC3D40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1301CE57-5EE4-477E-8FFB-673BDEFCDB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00E35E9B-D645-4A01-9102-96E889BD12B5}"/>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5" name="Segnaposto piè di pagina 4">
            <a:extLst>
              <a:ext uri="{FF2B5EF4-FFF2-40B4-BE49-F238E27FC236}">
                <a16:creationId xmlns:a16="http://schemas.microsoft.com/office/drawing/2014/main" xmlns="" id="{2FD16AFE-871B-433F-BC54-68B17E32493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C321C40A-3BE4-4411-B1D9-7D90E5DCD7CC}"/>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42571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FD54B83-BFC8-44C2-A377-EB3343F446C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16E1479F-C986-4199-B87A-4AA8683576E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F0C675F5-389D-46F4-95DB-2FD5C0A348B9}"/>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5" name="Segnaposto piè di pagina 4">
            <a:extLst>
              <a:ext uri="{FF2B5EF4-FFF2-40B4-BE49-F238E27FC236}">
                <a16:creationId xmlns:a16="http://schemas.microsoft.com/office/drawing/2014/main" xmlns="" id="{AFA321A8-3100-4772-984A-A27CDE6934E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AB88510F-2F7C-4EA5-B716-051DD0774B5D}"/>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92794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C1EBBB62-21AF-4D5C-81A1-08125870F24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1CAFB84E-6106-4A90-8C3C-16A94D2E840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B7B0296C-66EE-4A83-AD2C-F5BF5D795DE6}"/>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5" name="Segnaposto piè di pagina 4">
            <a:extLst>
              <a:ext uri="{FF2B5EF4-FFF2-40B4-BE49-F238E27FC236}">
                <a16:creationId xmlns:a16="http://schemas.microsoft.com/office/drawing/2014/main" xmlns="" id="{199853C0-10C9-4D30-9C93-5B5492BC06D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0A2522CA-C922-4918-8AE9-B31DA75352BC}"/>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110772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ED5A039-B191-496F-AEF5-6950B4003B0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81A4B760-6196-4E55-BBED-F074A9291FE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521DCAD-6602-45E2-BABD-E3C54308FF5A}"/>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5" name="Segnaposto piè di pagina 4">
            <a:extLst>
              <a:ext uri="{FF2B5EF4-FFF2-40B4-BE49-F238E27FC236}">
                <a16:creationId xmlns:a16="http://schemas.microsoft.com/office/drawing/2014/main" xmlns="" id="{42398EA1-B3F5-42C0-A315-75D877CC506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0F2B22C-3117-4D2F-92C4-D64EEDED8508}"/>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111600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82B4942-2FC3-4E74-A2C3-04DD8C4196F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F49FACA2-E1F8-43E5-B57D-3B81A2C52B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5F8AD8AE-6661-4052-90B0-0728208340D8}"/>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5" name="Segnaposto piè di pagina 4">
            <a:extLst>
              <a:ext uri="{FF2B5EF4-FFF2-40B4-BE49-F238E27FC236}">
                <a16:creationId xmlns:a16="http://schemas.microsoft.com/office/drawing/2014/main" xmlns="" id="{CAA5FC0E-82AB-46DB-8896-EE69743964F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F54B0581-54D2-45CB-869C-08BBD26FAD13}"/>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2490283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3632BA0-5036-4788-AAA9-BE7B9EAF880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FBD44376-3057-4807-8B72-2101100BB22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B26532F3-D0F0-4149-BA76-79214AB4B41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80133A81-7AB7-43A2-B6A6-551BE4830D25}"/>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6" name="Segnaposto piè di pagina 5">
            <a:extLst>
              <a:ext uri="{FF2B5EF4-FFF2-40B4-BE49-F238E27FC236}">
                <a16:creationId xmlns:a16="http://schemas.microsoft.com/office/drawing/2014/main" xmlns="" id="{C905EA1B-1913-430D-87C6-FDE011E933C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6267609C-4452-4A55-A2B1-F6BDE263171E}"/>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85070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211DD53-38B0-4D89-9914-A0AB1D68016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C4E10958-58F7-4D13-93E2-058662EE0E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812C07A4-BE2C-447F-B06D-667328602B6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EB2FEFF3-1D10-440D-A062-DC24D14CC2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F3B81079-ABBD-499E-AD6A-2194FB6C650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D4600DD2-29CF-4D93-AE1B-92727AB884B8}"/>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8" name="Segnaposto piè di pagina 7">
            <a:extLst>
              <a:ext uri="{FF2B5EF4-FFF2-40B4-BE49-F238E27FC236}">
                <a16:creationId xmlns:a16="http://schemas.microsoft.com/office/drawing/2014/main" xmlns="" id="{912B08BA-7318-4ABA-915D-DF9A3C7C203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84D9DE18-6222-4145-8E2D-54E3129517D9}"/>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173625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16C0A1C-AAA2-4447-A2C1-821D522DD6C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7C97C252-F49B-40DA-B80C-97CAF129B22A}"/>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4" name="Segnaposto piè di pagina 3">
            <a:extLst>
              <a:ext uri="{FF2B5EF4-FFF2-40B4-BE49-F238E27FC236}">
                <a16:creationId xmlns:a16="http://schemas.microsoft.com/office/drawing/2014/main" xmlns="" id="{A89B083F-5D77-451E-AC31-BEC10A31A1B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03DAA12E-F925-4E2D-9E82-3B724D4AC144}"/>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85925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A42F0353-3698-40C7-9584-33D558609441}"/>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3" name="Segnaposto piè di pagina 2">
            <a:extLst>
              <a:ext uri="{FF2B5EF4-FFF2-40B4-BE49-F238E27FC236}">
                <a16:creationId xmlns:a16="http://schemas.microsoft.com/office/drawing/2014/main" xmlns="" id="{BBBA8603-46A4-417D-ADAE-D56CBED5BF5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1D5A28D8-1B8A-4548-B471-0DF4C28C19F6}"/>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66127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71177F6-DC3F-4D78-B886-D0E62DFF19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824A47E8-0887-45DF-A17C-329FD1D611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61D3B485-F216-4AC5-8C21-6979C5C7B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A0476638-6DCF-44FC-9CFB-89E70595D1FF}"/>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6" name="Segnaposto piè di pagina 5">
            <a:extLst>
              <a:ext uri="{FF2B5EF4-FFF2-40B4-BE49-F238E27FC236}">
                <a16:creationId xmlns:a16="http://schemas.microsoft.com/office/drawing/2014/main" xmlns="" id="{60254F11-14DB-445A-A29B-A012AA1DA9F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1000CD3D-A386-4793-A57F-CE3FBB8F4290}"/>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207649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E6DA503-2592-48FD-827F-1DD416C621E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0AA0BB10-E611-4885-9F8C-0ADBA60372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66DF98AA-C7E3-4B33-88EB-B728FD654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D5CE9709-8860-4219-9C52-77C7C505282D}"/>
              </a:ext>
            </a:extLst>
          </p:cNvPr>
          <p:cNvSpPr>
            <a:spLocks noGrp="1"/>
          </p:cNvSpPr>
          <p:nvPr>
            <p:ph type="dt" sz="half" idx="10"/>
          </p:nvPr>
        </p:nvSpPr>
        <p:spPr/>
        <p:txBody>
          <a:bodyPr/>
          <a:lstStyle/>
          <a:p>
            <a:fld id="{547AD348-3FA6-453A-8E36-07B042091D0E}" type="datetimeFigureOut">
              <a:rPr lang="it-IT" smtClean="0"/>
              <a:t>01/10/2019</a:t>
            </a:fld>
            <a:endParaRPr lang="it-IT"/>
          </a:p>
        </p:txBody>
      </p:sp>
      <p:sp>
        <p:nvSpPr>
          <p:cNvPr id="6" name="Segnaposto piè di pagina 5">
            <a:extLst>
              <a:ext uri="{FF2B5EF4-FFF2-40B4-BE49-F238E27FC236}">
                <a16:creationId xmlns:a16="http://schemas.microsoft.com/office/drawing/2014/main" xmlns="" id="{1C10AA2D-912E-482F-A1F0-EC9A7969C0E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DAF25FA9-F828-43C0-B6AA-08DB9FA3945C}"/>
              </a:ext>
            </a:extLst>
          </p:cNvPr>
          <p:cNvSpPr>
            <a:spLocks noGrp="1"/>
          </p:cNvSpPr>
          <p:nvPr>
            <p:ph type="sldNum" sz="quarter" idx="12"/>
          </p:nvPr>
        </p:nvSpPr>
        <p:spPr/>
        <p:txBody>
          <a:bodyPr/>
          <a:lstStyle/>
          <a:p>
            <a:fld id="{14DF7A60-BEE2-40A8-8FD2-7F130A124A00}" type="slidenum">
              <a:rPr lang="it-IT" smtClean="0"/>
              <a:t>‹N›</a:t>
            </a:fld>
            <a:endParaRPr lang="it-IT"/>
          </a:p>
        </p:txBody>
      </p:sp>
    </p:spTree>
    <p:extLst>
      <p:ext uri="{BB962C8B-B14F-4D97-AF65-F5344CB8AC3E}">
        <p14:creationId xmlns:p14="http://schemas.microsoft.com/office/powerpoint/2010/main" val="401280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D4E6E27F-A23D-4DD9-848A-57FCE0E00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DF003688-C2D7-4FA6-BFF3-690620905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1164AFC-BB18-4A30-98B7-1EC7023DC4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AD348-3FA6-453A-8E36-07B042091D0E}" type="datetimeFigureOut">
              <a:rPr lang="it-IT" smtClean="0"/>
              <a:t>01/10/2019</a:t>
            </a:fld>
            <a:endParaRPr lang="it-IT"/>
          </a:p>
        </p:txBody>
      </p:sp>
      <p:sp>
        <p:nvSpPr>
          <p:cNvPr id="5" name="Segnaposto piè di pagina 4">
            <a:extLst>
              <a:ext uri="{FF2B5EF4-FFF2-40B4-BE49-F238E27FC236}">
                <a16:creationId xmlns:a16="http://schemas.microsoft.com/office/drawing/2014/main" xmlns="" id="{3102704E-D922-4E46-9C6F-BD2776EF4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DE6FFE31-CB68-44AC-B33A-22BABEB37C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F7A60-BEE2-40A8-8FD2-7F130A124A00}" type="slidenum">
              <a:rPr lang="it-IT" smtClean="0"/>
              <a:t>‹N›</a:t>
            </a:fld>
            <a:endParaRPr lang="it-IT"/>
          </a:p>
        </p:txBody>
      </p:sp>
    </p:spTree>
    <p:extLst>
      <p:ext uri="{BB962C8B-B14F-4D97-AF65-F5344CB8AC3E}">
        <p14:creationId xmlns:p14="http://schemas.microsoft.com/office/powerpoint/2010/main" val="2958252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81E5993-FA86-4F19-8273-BE7F01F03D41}"/>
              </a:ext>
            </a:extLst>
          </p:cNvPr>
          <p:cNvSpPr>
            <a:spLocks noGrp="1"/>
          </p:cNvSpPr>
          <p:nvPr>
            <p:ph type="ctrTitle"/>
          </p:nvPr>
        </p:nvSpPr>
        <p:spPr>
          <a:xfrm>
            <a:off x="775337" y="103953"/>
            <a:ext cx="4474140" cy="3175373"/>
          </a:xfrm>
        </p:spPr>
        <p:txBody>
          <a:bodyPr>
            <a:normAutofit/>
          </a:bodyPr>
          <a:lstStyle/>
          <a:p>
            <a:pPr algn="l"/>
            <a:r>
              <a:rPr lang="it-IT" sz="3300" b="1" dirty="0">
                <a:latin typeface="Bookman Old Style" panose="02050604050505020204" pitchFamily="18" charset="0"/>
              </a:rPr>
              <a:t>Estradizione: strumento di cooperazione o di</a:t>
            </a:r>
            <a:br>
              <a:rPr lang="it-IT" sz="3300" b="1" dirty="0">
                <a:latin typeface="Bookman Old Style" panose="02050604050505020204" pitchFamily="18" charset="0"/>
              </a:rPr>
            </a:br>
            <a:r>
              <a:rPr lang="it-IT" sz="3300" b="1" dirty="0">
                <a:latin typeface="Bookman Old Style" panose="02050604050505020204" pitchFamily="18" charset="0"/>
              </a:rPr>
              <a:t>conflitto tra sovranità nazionali?</a:t>
            </a:r>
          </a:p>
        </p:txBody>
      </p:sp>
      <p:sp>
        <p:nvSpPr>
          <p:cNvPr id="3" name="Sottotitolo 2">
            <a:extLst>
              <a:ext uri="{FF2B5EF4-FFF2-40B4-BE49-F238E27FC236}">
                <a16:creationId xmlns:a16="http://schemas.microsoft.com/office/drawing/2014/main" xmlns="" id="{2B43F06F-FB73-45BE-A4CD-4ECDB824A194}"/>
              </a:ext>
            </a:extLst>
          </p:cNvPr>
          <p:cNvSpPr>
            <a:spLocks noGrp="1"/>
          </p:cNvSpPr>
          <p:nvPr>
            <p:ph type="subTitle" idx="1"/>
          </p:nvPr>
        </p:nvSpPr>
        <p:spPr>
          <a:xfrm>
            <a:off x="646980" y="3545840"/>
            <a:ext cx="5130955" cy="2895600"/>
          </a:xfrm>
        </p:spPr>
        <p:txBody>
          <a:bodyPr>
            <a:normAutofit/>
          </a:bodyPr>
          <a:lstStyle/>
          <a:p>
            <a:pPr algn="l"/>
            <a:r>
              <a:rPr lang="it-IT" dirty="0">
                <a:latin typeface="Bookman Old Style" panose="02050604050505020204" pitchFamily="18" charset="0"/>
              </a:rPr>
              <a:t>Considerazioni e casi pratici</a:t>
            </a:r>
          </a:p>
          <a:p>
            <a:pPr algn="l"/>
            <a:endParaRPr lang="it-IT" sz="800" dirty="0">
              <a:latin typeface="Bookman Old Style" panose="02050604050505020204" pitchFamily="18" charset="0"/>
            </a:endParaRPr>
          </a:p>
          <a:p>
            <a:pPr algn="l"/>
            <a:r>
              <a:rPr lang="it-IT" sz="1600" dirty="0">
                <a:latin typeface="Bookman Old Style" panose="02050604050505020204" pitchFamily="18" charset="0"/>
              </a:rPr>
              <a:t>Dr. Alberto Candi</a:t>
            </a:r>
          </a:p>
          <a:p>
            <a:pPr algn="l"/>
            <a:r>
              <a:rPr lang="it-IT" sz="1200" dirty="0">
                <a:latin typeface="Bookman Old Style" panose="02050604050505020204" pitchFamily="18" charset="0"/>
              </a:rPr>
              <a:t>(Avvocato generale presso la Corte d’appello di Bologna)</a:t>
            </a:r>
          </a:p>
          <a:p>
            <a:pPr algn="l"/>
            <a:r>
              <a:rPr lang="it-IT" sz="1600" dirty="0">
                <a:latin typeface="Bookman Old Style" panose="02050604050505020204" pitchFamily="18" charset="0"/>
              </a:rPr>
              <a:t>Dr.ssa Irene Milazzo</a:t>
            </a:r>
          </a:p>
          <a:p>
            <a:pPr algn="l"/>
            <a:r>
              <a:rPr lang="it-IT" sz="1200" dirty="0">
                <a:latin typeface="Bookman Old Style" panose="02050604050505020204" pitchFamily="18" charset="0"/>
              </a:rPr>
              <a:t>(Dottoranda in procedura penale presso l’Università di Bologna)</a:t>
            </a:r>
          </a:p>
          <a:p>
            <a:pPr algn="l"/>
            <a:endParaRPr lang="it-IT" sz="800" dirty="0">
              <a:latin typeface="Bookman Old Style" panose="02050604050505020204" pitchFamily="18" charset="0"/>
            </a:endParaRPr>
          </a:p>
          <a:p>
            <a:pPr algn="l"/>
            <a:r>
              <a:rPr lang="it-IT" sz="1400" dirty="0">
                <a:latin typeface="Bookman Old Style" panose="02050604050505020204" pitchFamily="18" charset="0"/>
              </a:rPr>
              <a:t>30 Settembre 2019</a:t>
            </a:r>
          </a:p>
        </p:txBody>
      </p:sp>
      <p:sp>
        <p:nvSpPr>
          <p:cNvPr id="142" name="Rectangle 141">
            <a:extLst>
              <a:ext uri="{FF2B5EF4-FFF2-40B4-BE49-F238E27FC236}">
                <a16:creationId xmlns:a16="http://schemas.microsoft.com/office/drawing/2014/main" xmlns="" id="{C18DD249-7BAF-43E4-96D2-897DF82770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99584" y="0"/>
            <a:ext cx="6192415"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Rectangle 143">
            <a:extLst>
              <a:ext uri="{FF2B5EF4-FFF2-40B4-BE49-F238E27FC236}">
                <a16:creationId xmlns:a16="http://schemas.microsoft.com/office/drawing/2014/main" xmlns="" id="{93709A93-4FBF-496D-9228-3D3DBCF50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5999" y="0"/>
            <a:ext cx="6095906"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6" name="Rectangle 145">
            <a:extLst>
              <a:ext uri="{FF2B5EF4-FFF2-40B4-BE49-F238E27FC236}">
                <a16:creationId xmlns:a16="http://schemas.microsoft.com/office/drawing/2014/main" xmlns="" id="{AC6F8F5A-EAFE-459F-8F54-9D86D539F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0991"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xmlns="" id="{C761A4D5-401A-4E19-A701-60CF0EEEBD7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20908" y="4034852"/>
            <a:ext cx="2364317" cy="2083098"/>
          </a:xfrm>
          <a:prstGeom prst="rect">
            <a:avLst/>
          </a:prstGeom>
          <a:noFill/>
          <a:extLst>
            <a:ext uri="{909E8E84-426E-40DD-AFC4-6F175D3DCCD1}">
              <a14:hiddenFill xmlns:a14="http://schemas.microsoft.com/office/drawing/2010/main">
                <a:solidFill>
                  <a:srgbClr val="FFFFFF"/>
                </a:solidFill>
              </a14:hiddenFill>
            </a:ext>
          </a:extLst>
        </p:spPr>
      </p:pic>
      <p:sp>
        <p:nvSpPr>
          <p:cNvPr id="148" name="Rectangle 147">
            <a:extLst>
              <a:ext uri="{FF2B5EF4-FFF2-40B4-BE49-F238E27FC236}">
                <a16:creationId xmlns:a16="http://schemas.microsoft.com/office/drawing/2014/main" xmlns="" id="{C3FD65E3-4E8F-40F8-B00F-C3CA65D8A3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84711"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Rectangle 149">
            <a:extLst>
              <a:ext uri="{FF2B5EF4-FFF2-40B4-BE49-F238E27FC236}">
                <a16:creationId xmlns:a16="http://schemas.microsoft.com/office/drawing/2014/main" xmlns="" id="{5DFA2231-FFDF-4250-983C-D460855A37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84616"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6">
            <a:extLst>
              <a:ext uri="{FF2B5EF4-FFF2-40B4-BE49-F238E27FC236}">
                <a16:creationId xmlns:a16="http://schemas.microsoft.com/office/drawing/2014/main" xmlns="" id="{B51320BE-BA70-4EBB-A5D5-B03B598540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4522" y="4034852"/>
            <a:ext cx="2934275" cy="1685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1514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58EDC0FC-AC9E-4EE1-8688-EFD5854CCE38}"/>
              </a:ext>
            </a:extLst>
          </p:cNvPr>
          <p:cNvSpPr/>
          <p:nvPr/>
        </p:nvSpPr>
        <p:spPr>
          <a:xfrm>
            <a:off x="-257175" y="87094"/>
            <a:ext cx="11582400" cy="646331"/>
          </a:xfrm>
          <a:prstGeom prst="rect">
            <a:avLst/>
          </a:prstGeom>
        </p:spPr>
        <p:txBody>
          <a:bodyPr wrap="square">
            <a:spAutoFit/>
          </a:bodyPr>
          <a:lstStyle/>
          <a:p>
            <a:pPr marL="285750" indent="-285750">
              <a:buFont typeface="Arial" panose="020B0604020202020204" pitchFamily="34" charset="0"/>
              <a:buChar char="•"/>
            </a:pPr>
            <a:endParaRPr lang="it-IT" dirty="0">
              <a:solidFill>
                <a:srgbClr val="002060"/>
              </a:solidFill>
              <a:latin typeface="Bookman Old Style" panose="02050604050505020204" pitchFamily="18" charset="0"/>
            </a:endParaRPr>
          </a:p>
          <a:p>
            <a:pPr marL="285750" indent="-285750">
              <a:buFont typeface="Arial" panose="020B0604020202020204" pitchFamily="34" charset="0"/>
              <a:buChar char="•"/>
            </a:pPr>
            <a:endParaRPr lang="it-IT" dirty="0">
              <a:solidFill>
                <a:srgbClr val="002060"/>
              </a:solidFill>
              <a:latin typeface="Bookman Old Style" panose="02050604050505020204" pitchFamily="18" charset="0"/>
            </a:endParaRPr>
          </a:p>
        </p:txBody>
      </p:sp>
      <p:sp>
        <p:nvSpPr>
          <p:cNvPr id="4" name="Rettangolo 3"/>
          <p:cNvSpPr/>
          <p:nvPr/>
        </p:nvSpPr>
        <p:spPr>
          <a:xfrm>
            <a:off x="219075" y="609600"/>
            <a:ext cx="11658600" cy="5909310"/>
          </a:xfrm>
          <a:prstGeom prst="rect">
            <a:avLst/>
          </a:prstGeom>
        </p:spPr>
        <p:txBody>
          <a:bodyPr wrap="square">
            <a:spAutoFit/>
          </a:bodyPr>
          <a:lstStyle/>
          <a:p>
            <a:pPr marL="285750" indent="-285750" algn="just">
              <a:buFont typeface="Arial" panose="020B0604020202020204" pitchFamily="34" charset="0"/>
              <a:buChar char="•"/>
            </a:pPr>
            <a:r>
              <a:rPr lang="it-IT" dirty="0">
                <a:solidFill>
                  <a:srgbClr val="000066"/>
                </a:solidFill>
                <a:latin typeface="Bookman Old Style" panose="02050604050505020204" pitchFamily="18" charset="0"/>
              </a:rPr>
              <a:t>Onde valutare se la Turchia rispetti i diritti umani, è bene ricordare il caso, del gennaio 2017, che ha riguardato </a:t>
            </a:r>
            <a:r>
              <a:rPr lang="it-IT" u="sng" dirty="0">
                <a:solidFill>
                  <a:srgbClr val="000066"/>
                </a:solidFill>
                <a:latin typeface="Bookman Old Style" panose="02050604050505020204" pitchFamily="18" charset="0"/>
              </a:rPr>
              <a:t>l’Avv. </a:t>
            </a:r>
            <a:r>
              <a:rPr lang="it-IT" b="1" u="sng" dirty="0">
                <a:solidFill>
                  <a:srgbClr val="000066"/>
                </a:solidFill>
                <a:latin typeface="Bookman Old Style" panose="02050604050505020204" pitchFamily="18" charset="0"/>
              </a:rPr>
              <a:t>Barbara Spinelli </a:t>
            </a:r>
            <a:r>
              <a:rPr lang="it-IT" u="sng" dirty="0">
                <a:solidFill>
                  <a:srgbClr val="000066"/>
                </a:solidFill>
                <a:latin typeface="Bookman Old Style" panose="02050604050505020204" pitchFamily="18" charset="0"/>
              </a:rPr>
              <a:t>del Foro di Bologna.</a:t>
            </a:r>
            <a:r>
              <a:rPr lang="it-IT" dirty="0">
                <a:solidFill>
                  <a:srgbClr val="000066"/>
                </a:solidFill>
                <a:latin typeface="Bookman Old Style" panose="02050604050505020204" pitchFamily="18" charset="0"/>
              </a:rPr>
              <a:t> La legale si era recata a Istanbul per partecipare come relatrice ad un convegno sui diritti umani. Giunta all’aeroporto è stata </a:t>
            </a:r>
            <a:r>
              <a:rPr lang="it-IT" u="sng" dirty="0">
                <a:solidFill>
                  <a:srgbClr val="000066"/>
                </a:solidFill>
                <a:latin typeface="Bookman Old Style" panose="02050604050505020204" pitchFamily="18" charset="0"/>
              </a:rPr>
              <a:t>fermata e trattenuta senza motivazione per un giorno e, quindi, espulsa</a:t>
            </a:r>
            <a:r>
              <a:rPr lang="it-IT" dirty="0">
                <a:solidFill>
                  <a:srgbClr val="000066"/>
                </a:solidFill>
                <a:latin typeface="Bookman Old Style" panose="02050604050505020204" pitchFamily="18" charset="0"/>
              </a:rPr>
              <a:t> in quanto persona non gradita.</a:t>
            </a:r>
          </a:p>
          <a:p>
            <a:pPr marL="285750" indent="-285750">
              <a:buFont typeface="Arial" panose="020B0604020202020204" pitchFamily="34" charset="0"/>
              <a:buChar char="•"/>
            </a:pPr>
            <a:endParaRPr lang="it-IT" b="1"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dirty="0">
                <a:solidFill>
                  <a:srgbClr val="000066"/>
                </a:solidFill>
                <a:latin typeface="Bookman Old Style" panose="02050604050505020204" pitchFamily="18" charset="0"/>
              </a:rPr>
              <a:t>Un caso attualmente all’attenzione della Corte d’appello di Bologna ha posto la questione della </a:t>
            </a:r>
            <a:r>
              <a:rPr lang="it-IT" b="1" dirty="0">
                <a:solidFill>
                  <a:srgbClr val="000066"/>
                </a:solidFill>
                <a:latin typeface="Bookman Old Style" panose="02050604050505020204" pitchFamily="18" charset="0"/>
              </a:rPr>
              <a:t>portata vincolante</a:t>
            </a:r>
            <a:r>
              <a:rPr lang="it-IT" dirty="0">
                <a:solidFill>
                  <a:srgbClr val="000066"/>
                </a:solidFill>
                <a:latin typeface="Bookman Old Style" panose="02050604050505020204" pitchFamily="18" charset="0"/>
              </a:rPr>
              <a:t>, per un Paese terzo, della </a:t>
            </a:r>
            <a:r>
              <a:rPr lang="it-IT" b="1" dirty="0">
                <a:solidFill>
                  <a:srgbClr val="000066"/>
                </a:solidFill>
                <a:latin typeface="Bookman Old Style" panose="02050604050505020204" pitchFamily="18" charset="0"/>
              </a:rPr>
              <a:t>Decisione del Comitato ONU Contro la Tortura (CAT)</a:t>
            </a:r>
            <a:r>
              <a:rPr lang="it-IT" dirty="0">
                <a:solidFill>
                  <a:srgbClr val="000066"/>
                </a:solidFill>
                <a:latin typeface="Bookman Old Style" panose="02050604050505020204" pitchFamily="18" charset="0"/>
              </a:rPr>
              <a:t>,</a:t>
            </a:r>
            <a:r>
              <a:rPr lang="it-IT" b="1" dirty="0">
                <a:solidFill>
                  <a:srgbClr val="000066"/>
                </a:solidFill>
                <a:latin typeface="Bookman Old Style" panose="02050604050505020204" pitchFamily="18" charset="0"/>
              </a:rPr>
              <a:t> </a:t>
            </a:r>
            <a:r>
              <a:rPr lang="it-IT" dirty="0">
                <a:solidFill>
                  <a:srgbClr val="000066"/>
                </a:solidFill>
                <a:latin typeface="Bookman Old Style" panose="02050604050505020204" pitchFamily="18" charset="0"/>
              </a:rPr>
              <a:t>che si sia già espresso sullo stesso caso. Nella specie, il CAT era intervenuto con riferimento alla stessa sentenza di condanna fatta valere dalla Turchia per la consegna da parte nostra. La pronuncia riguardava la Svizzera, dove vive l’estradando, ed alla quale in precedenza era stata inoltrata analoga istanza di estradizione. Il Comitato aveva stabilito l’obbligo per la </a:t>
            </a:r>
            <a:r>
              <a:rPr lang="it-IT" b="1" dirty="0">
                <a:solidFill>
                  <a:srgbClr val="000066"/>
                </a:solidFill>
                <a:latin typeface="Bookman Old Style" panose="02050604050505020204" pitchFamily="18" charset="0"/>
              </a:rPr>
              <a:t>Svizzera</a:t>
            </a:r>
            <a:r>
              <a:rPr lang="it-IT" dirty="0">
                <a:solidFill>
                  <a:srgbClr val="000066"/>
                </a:solidFill>
                <a:latin typeface="Bookman Old Style" panose="02050604050505020204" pitchFamily="18" charset="0"/>
              </a:rPr>
              <a:t>, ai sensi dell’</a:t>
            </a:r>
            <a:r>
              <a:rPr lang="it-IT" b="1" dirty="0">
                <a:solidFill>
                  <a:srgbClr val="000066"/>
                </a:solidFill>
                <a:latin typeface="Bookman Old Style" panose="02050604050505020204" pitchFamily="18" charset="0"/>
              </a:rPr>
              <a:t>articolo 3 della Convenzione contro la tortura</a:t>
            </a:r>
            <a:r>
              <a:rPr lang="it-IT" dirty="0">
                <a:solidFill>
                  <a:srgbClr val="000066"/>
                </a:solidFill>
                <a:latin typeface="Bookman Old Style" panose="02050604050505020204" pitchFamily="18" charset="0"/>
              </a:rPr>
              <a:t>, di astenersi dall’estradare il ricercato verso la Turchia, a causa del </a:t>
            </a:r>
            <a:r>
              <a:rPr lang="it-IT" u="sng" dirty="0">
                <a:solidFill>
                  <a:srgbClr val="000066"/>
                </a:solidFill>
                <a:latin typeface="Bookman Old Style" panose="02050604050505020204" pitchFamily="18" charset="0"/>
              </a:rPr>
              <a:t>rischio di tortura, ovvero di trattamenti disumani</a:t>
            </a:r>
            <a:r>
              <a:rPr lang="it-IT" dirty="0">
                <a:solidFill>
                  <a:srgbClr val="000066"/>
                </a:solidFill>
                <a:latin typeface="Bookman Old Style" panose="02050604050505020204" pitchFamily="18" charset="0"/>
              </a:rPr>
              <a:t>, in considerazione dei </a:t>
            </a:r>
            <a:r>
              <a:rPr lang="it-IT" u="sng" dirty="0">
                <a:solidFill>
                  <a:srgbClr val="000066"/>
                </a:solidFill>
                <a:latin typeface="Bookman Old Style" panose="02050604050505020204" pitchFamily="18" charset="0"/>
              </a:rPr>
              <a:t>contatti del soggetto richiesto con membri del PKK</a:t>
            </a:r>
            <a:r>
              <a:rPr lang="it-IT" dirty="0">
                <a:solidFill>
                  <a:srgbClr val="000066"/>
                </a:solidFill>
                <a:latin typeface="Bookman Old Style" panose="02050604050505020204" pitchFamily="18" charset="0"/>
              </a:rPr>
              <a:t>, nonché per le </a:t>
            </a:r>
            <a:r>
              <a:rPr lang="it-IT" u="sng" dirty="0">
                <a:solidFill>
                  <a:srgbClr val="000066"/>
                </a:solidFill>
                <a:latin typeface="Bookman Old Style" panose="02050604050505020204" pitchFamily="18" charset="0"/>
              </a:rPr>
              <a:t>deteriorate condizioni di salute, in specie mentale</a:t>
            </a:r>
            <a:r>
              <a:rPr lang="it-IT" dirty="0">
                <a:solidFill>
                  <a:srgbClr val="000066"/>
                </a:solidFill>
                <a:latin typeface="Bookman Old Style" panose="02050604050505020204" pitchFamily="18" charset="0"/>
              </a:rPr>
              <a:t>, ricollegabili a torture subite in passato nel Paese richiedente.</a:t>
            </a:r>
          </a:p>
          <a:p>
            <a:pPr marL="285750" indent="-285750">
              <a:buFont typeface="Arial" panose="020B0604020202020204" pitchFamily="34" charset="0"/>
              <a:buChar char="•"/>
            </a:pPr>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dirty="0">
                <a:solidFill>
                  <a:srgbClr val="000066"/>
                </a:solidFill>
                <a:latin typeface="Bookman Old Style" panose="02050604050505020204" pitchFamily="18" charset="0"/>
              </a:rPr>
              <a:t>La Procura generale si è espressa per il carattere </a:t>
            </a:r>
            <a:r>
              <a:rPr lang="it-IT" b="1" dirty="0">
                <a:solidFill>
                  <a:srgbClr val="000066"/>
                </a:solidFill>
                <a:latin typeface="Bookman Old Style" panose="02050604050505020204" pitchFamily="18" charset="0"/>
              </a:rPr>
              <a:t>vincolante della Decisione del CAT anche per l’Italia</a:t>
            </a:r>
            <a:r>
              <a:rPr lang="it-IT" dirty="0">
                <a:solidFill>
                  <a:srgbClr val="000066"/>
                </a:solidFill>
                <a:latin typeface="Bookman Old Style" panose="02050604050505020204" pitchFamily="18" charset="0"/>
              </a:rPr>
              <a:t>: abbiamo ratificato la Convenzione contro la tortura del 1984 con legge n. 498/1988 e, ai sensi dell’art. </a:t>
            </a:r>
            <a:r>
              <a:rPr lang="it-IT" b="1" dirty="0">
                <a:solidFill>
                  <a:srgbClr val="000066"/>
                </a:solidFill>
                <a:latin typeface="Bookman Old Style" panose="02050604050505020204" pitchFamily="18" charset="0"/>
              </a:rPr>
              <a:t>22 della Convenzione</a:t>
            </a:r>
            <a:r>
              <a:rPr lang="it-IT" dirty="0">
                <a:solidFill>
                  <a:srgbClr val="000066"/>
                </a:solidFill>
                <a:latin typeface="Bookman Old Style" panose="02050604050505020204" pitchFamily="18" charset="0"/>
              </a:rPr>
              <a:t>, l’Italia riconosce «</a:t>
            </a:r>
            <a:r>
              <a:rPr lang="it-IT" i="1" dirty="0">
                <a:solidFill>
                  <a:srgbClr val="000066"/>
                </a:solidFill>
                <a:latin typeface="Bookman Old Style" panose="02050604050505020204" pitchFamily="18" charset="0"/>
              </a:rPr>
              <a:t>la competenza del Comitato … a ricevere e considerare le doglianze provenienti da, o per conto, di individui soggetti alla propria giurisdizione che lamentano di essere vittime di violazioni da parte di Stati che hanno sottoscritto la convenzione</a:t>
            </a:r>
            <a:r>
              <a:rPr lang="it-IT" dirty="0">
                <a:solidFill>
                  <a:srgbClr val="000066"/>
                </a:solidFill>
                <a:latin typeface="Bookman Old Style" panose="02050604050505020204" pitchFamily="18" charset="0"/>
              </a:rPr>
              <a:t>». </a:t>
            </a:r>
          </a:p>
        </p:txBody>
      </p:sp>
    </p:spTree>
    <p:extLst>
      <p:ext uri="{BB962C8B-B14F-4D97-AF65-F5344CB8AC3E}">
        <p14:creationId xmlns:p14="http://schemas.microsoft.com/office/powerpoint/2010/main" val="21802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AADEF8B0-7A5E-4A9E-AB1F-ACDDF734EB0A}"/>
              </a:ext>
            </a:extLst>
          </p:cNvPr>
          <p:cNvSpPr/>
          <p:nvPr/>
        </p:nvSpPr>
        <p:spPr>
          <a:xfrm>
            <a:off x="174597" y="86916"/>
            <a:ext cx="11842806" cy="6771084"/>
          </a:xfrm>
          <a:prstGeom prst="rect">
            <a:avLst/>
          </a:prstGeom>
        </p:spPr>
        <p:txBody>
          <a:bodyPr wrap="square">
            <a:spAutoFit/>
          </a:bodyPr>
          <a:lstStyle/>
          <a:p>
            <a:r>
              <a:rPr lang="it-IT" sz="2000" b="1" dirty="0">
                <a:solidFill>
                  <a:srgbClr val="000066"/>
                </a:solidFill>
                <a:latin typeface="Bookman Old Style" panose="02050604050505020204" pitchFamily="18" charset="0"/>
              </a:rPr>
              <a:t>C) Estradizione e rischio di sottoposizione ad atti persecutori o discriminatori</a:t>
            </a:r>
          </a:p>
          <a:p>
            <a:endParaRPr lang="it-IT" b="1" dirty="0">
              <a:solidFill>
                <a:srgbClr val="000066"/>
              </a:solidFill>
              <a:latin typeface="Bookman Old Style" panose="02050604050505020204" pitchFamily="18" charset="0"/>
            </a:endParaRPr>
          </a:p>
          <a:p>
            <a:r>
              <a:rPr lang="it-IT" b="1" u="sng" dirty="0">
                <a:solidFill>
                  <a:srgbClr val="000066"/>
                </a:solidFill>
                <a:latin typeface="Bookman Old Style" panose="02050604050505020204" pitchFamily="18" charset="0"/>
              </a:rPr>
              <a:t>Caso A. S.</a:t>
            </a:r>
          </a:p>
          <a:p>
            <a:endParaRPr lang="it-IT" b="1" u="sng"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b="1" dirty="0">
                <a:solidFill>
                  <a:srgbClr val="000066"/>
                </a:solidFill>
                <a:latin typeface="Bookman Old Style" panose="02050604050505020204" pitchFamily="18" charset="0"/>
              </a:rPr>
              <a:t>Cittadina saudita e britannica</a:t>
            </a:r>
            <a:r>
              <a:rPr lang="it-IT" dirty="0">
                <a:solidFill>
                  <a:srgbClr val="000066"/>
                </a:solidFill>
                <a:latin typeface="Bookman Old Style" panose="02050604050505020204" pitchFamily="18" charset="0"/>
              </a:rPr>
              <a:t>, appartenente a una </a:t>
            </a:r>
            <a:r>
              <a:rPr lang="it-IT" u="sng" dirty="0">
                <a:solidFill>
                  <a:srgbClr val="000066"/>
                </a:solidFill>
                <a:latin typeface="Bookman Old Style" panose="02050604050505020204" pitchFamily="18" charset="0"/>
              </a:rPr>
              <a:t>famiglia nobile imparentata con i reali sauditi</a:t>
            </a:r>
            <a:r>
              <a:rPr lang="it-IT" dirty="0">
                <a:solidFill>
                  <a:srgbClr val="000066"/>
                </a:solidFill>
                <a:latin typeface="Bookman Old Style" panose="02050604050505020204" pitchFamily="18" charset="0"/>
              </a:rPr>
              <a:t> e </a:t>
            </a:r>
            <a:r>
              <a:rPr lang="it-IT" u="sng" dirty="0">
                <a:solidFill>
                  <a:srgbClr val="000066"/>
                </a:solidFill>
                <a:latin typeface="Bookman Old Style" panose="02050604050505020204" pitchFamily="18" charset="0"/>
              </a:rPr>
              <a:t>coniugata con un cittadino italiano</a:t>
            </a:r>
            <a:r>
              <a:rPr lang="it-IT" dirty="0">
                <a:solidFill>
                  <a:srgbClr val="000066"/>
                </a:solidFill>
                <a:latin typeface="Bookman Old Style" panose="02050604050505020204" pitchFamily="18" charset="0"/>
              </a:rPr>
              <a:t>, del quale era in attesa di un figlio. </a:t>
            </a:r>
            <a:r>
              <a:rPr lang="it-IT" u="sng" dirty="0">
                <a:solidFill>
                  <a:srgbClr val="000066"/>
                </a:solidFill>
                <a:latin typeface="Bookman Old Style" panose="02050604050505020204" pitchFamily="18" charset="0"/>
              </a:rPr>
              <a:t>Il padre, non accettando le scelte della figlia, l’aveva fatta prelevare dall’Egitto e condotta in Arabia Saudita, dove avrebbe dovuto sposare una persona scelta dalla famiglia.</a:t>
            </a:r>
          </a:p>
          <a:p>
            <a:pPr marL="285750" indent="-285750">
              <a:buFont typeface="Arial" panose="020B0604020202020204" pitchFamily="34" charset="0"/>
              <a:buChar char="•"/>
            </a:pPr>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b="1" u="sng" dirty="0">
                <a:solidFill>
                  <a:srgbClr val="000066"/>
                </a:solidFill>
                <a:latin typeface="Bookman Old Style" panose="02050604050505020204" pitchFamily="18" charset="0"/>
              </a:rPr>
              <a:t>Richiesta di estradizione processuale</a:t>
            </a:r>
            <a:r>
              <a:rPr lang="it-IT" b="1" dirty="0">
                <a:solidFill>
                  <a:srgbClr val="000066"/>
                </a:solidFill>
                <a:latin typeface="Bookman Old Style" panose="02050604050505020204" pitchFamily="18" charset="0"/>
              </a:rPr>
              <a:t> </a:t>
            </a:r>
            <a:r>
              <a:rPr lang="it-IT" dirty="0">
                <a:solidFill>
                  <a:srgbClr val="000066"/>
                </a:solidFill>
                <a:latin typeface="Bookman Old Style" panose="02050604050505020204" pitchFamily="18" charset="0"/>
              </a:rPr>
              <a:t>in relazione al reato di </a:t>
            </a:r>
            <a:r>
              <a:rPr lang="it-IT" b="1" dirty="0">
                <a:solidFill>
                  <a:srgbClr val="000066"/>
                </a:solidFill>
                <a:latin typeface="Bookman Old Style" panose="02050604050505020204" pitchFamily="18" charset="0"/>
              </a:rPr>
              <a:t>falso documentale</a:t>
            </a:r>
            <a:r>
              <a:rPr lang="it-IT" dirty="0">
                <a:solidFill>
                  <a:srgbClr val="000066"/>
                </a:solidFill>
                <a:latin typeface="Bookman Old Style" panose="02050604050505020204" pitchFamily="18" charset="0"/>
              </a:rPr>
              <a:t>: l’accusata, per ricongiungersi al marito italiano, aveva sottratto ed indebitamente utilizzato il passaporto della sorella e falsificato un timbro.</a:t>
            </a:r>
          </a:p>
          <a:p>
            <a:pPr marL="285750" indent="-285750">
              <a:buFont typeface="Arial" panose="020B0604020202020204" pitchFamily="34" charset="0"/>
              <a:buChar char="•"/>
            </a:pPr>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b="1" dirty="0">
                <a:solidFill>
                  <a:srgbClr val="000066"/>
                </a:solidFill>
                <a:latin typeface="Bookman Old Style" panose="02050604050505020204" pitchFamily="18" charset="0"/>
              </a:rPr>
              <a:t>Sentenza n. 13663/2013 della Corte d’Appello di Bologna </a:t>
            </a:r>
            <a:r>
              <a:rPr lang="it-IT" dirty="0">
                <a:solidFill>
                  <a:srgbClr val="000066"/>
                </a:solidFill>
                <a:latin typeface="Bookman Old Style" panose="02050604050505020204" pitchFamily="18" charset="0"/>
              </a:rPr>
              <a:t>in data 19.12.2013: sulle conformi richieste della Procura Generale, la Corte pronunciò sentenza sfavorevole all’estradizione </a:t>
            </a:r>
            <a:r>
              <a:rPr lang="it-IT" i="1" dirty="0">
                <a:solidFill>
                  <a:srgbClr val="000066"/>
                </a:solidFill>
                <a:latin typeface="Bookman Old Style" panose="02050604050505020204" pitchFamily="18" charset="0"/>
              </a:rPr>
              <a:t>ex</a:t>
            </a:r>
            <a:r>
              <a:rPr lang="it-IT" dirty="0">
                <a:solidFill>
                  <a:srgbClr val="000066"/>
                </a:solidFill>
                <a:latin typeface="Bookman Old Style" panose="02050604050505020204" pitchFamily="18" charset="0"/>
              </a:rPr>
              <a:t> art. 698.1 c.p.p., ravvisando un rischio per l’accusata, se estradata, di essere sottoposta ad </a:t>
            </a:r>
            <a:r>
              <a:rPr lang="it-IT" u="sng" dirty="0">
                <a:solidFill>
                  <a:srgbClr val="000066"/>
                </a:solidFill>
                <a:latin typeface="Bookman Old Style" panose="02050604050505020204" pitchFamily="18" charset="0"/>
              </a:rPr>
              <a:t>atti di discriminazione e </a:t>
            </a:r>
            <a:r>
              <a:rPr lang="it-IT" b="1" u="sng" dirty="0">
                <a:solidFill>
                  <a:srgbClr val="000066"/>
                </a:solidFill>
                <a:latin typeface="Bookman Old Style" panose="02050604050505020204" pitchFamily="18" charset="0"/>
              </a:rPr>
              <a:t>persecuzione connessa al genere</a:t>
            </a:r>
            <a:r>
              <a:rPr lang="it-IT" dirty="0">
                <a:solidFill>
                  <a:srgbClr val="000066"/>
                </a:solidFill>
                <a:latin typeface="Bookman Old Style" panose="02050604050505020204" pitchFamily="18" charset="0"/>
              </a:rPr>
              <a:t>. Elementi a fondamento della decisione:</a:t>
            </a:r>
          </a:p>
          <a:p>
            <a:pPr marL="742950" lvl="1" indent="-285750" algn="just">
              <a:buFont typeface="Wingdings" panose="05000000000000000000" pitchFamily="2" charset="2"/>
              <a:buChar char="Ø"/>
            </a:pPr>
            <a:r>
              <a:rPr lang="it-IT" u="sng" dirty="0">
                <a:solidFill>
                  <a:srgbClr val="000066"/>
                </a:solidFill>
                <a:latin typeface="Bookman Old Style" panose="02050604050505020204" pitchFamily="18" charset="0"/>
              </a:rPr>
              <a:t>Rapporti di ONG</a:t>
            </a:r>
            <a:r>
              <a:rPr lang="it-IT" dirty="0">
                <a:solidFill>
                  <a:srgbClr val="000066"/>
                </a:solidFill>
                <a:latin typeface="Bookman Old Style" panose="02050604050505020204" pitchFamily="18" charset="0"/>
              </a:rPr>
              <a:t> quali Amnesty International e Human Rights Watch sulle scelte istituzionali dell’Arabia Saudita in relazione alle donne;</a:t>
            </a:r>
          </a:p>
          <a:p>
            <a:pPr marL="742950" lvl="1" indent="-285750" algn="just">
              <a:buFont typeface="Wingdings" panose="05000000000000000000" pitchFamily="2" charset="2"/>
              <a:buChar char="Ø"/>
            </a:pPr>
            <a:r>
              <a:rPr lang="it-IT" u="sng" dirty="0">
                <a:solidFill>
                  <a:srgbClr val="000066"/>
                </a:solidFill>
                <a:latin typeface="Bookman Old Style" panose="02050604050505020204" pitchFamily="18" charset="0"/>
              </a:rPr>
              <a:t>Nota dell’Ambasciata Britannica in Roma </a:t>
            </a:r>
            <a:r>
              <a:rPr lang="it-IT" dirty="0">
                <a:solidFill>
                  <a:srgbClr val="000066"/>
                </a:solidFill>
                <a:latin typeface="Bookman Old Style" panose="02050604050505020204" pitchFamily="18" charset="0"/>
              </a:rPr>
              <a:t>richiamante le conclusioni della </a:t>
            </a:r>
            <a:r>
              <a:rPr lang="it-IT" dirty="0" err="1">
                <a:solidFill>
                  <a:srgbClr val="000066"/>
                </a:solidFill>
                <a:latin typeface="Bookman Old Style" panose="02050604050505020204" pitchFamily="18" charset="0"/>
              </a:rPr>
              <a:t>Forced</a:t>
            </a:r>
            <a:r>
              <a:rPr lang="it-IT" dirty="0">
                <a:solidFill>
                  <a:srgbClr val="000066"/>
                </a:solidFill>
                <a:latin typeface="Bookman Old Style" panose="02050604050505020204" pitchFamily="18" charset="0"/>
              </a:rPr>
              <a:t> </a:t>
            </a:r>
            <a:r>
              <a:rPr lang="it-IT" dirty="0" err="1">
                <a:solidFill>
                  <a:srgbClr val="000066"/>
                </a:solidFill>
                <a:latin typeface="Bookman Old Style" panose="02050604050505020204" pitchFamily="18" charset="0"/>
              </a:rPr>
              <a:t>Marriage</a:t>
            </a:r>
            <a:r>
              <a:rPr lang="it-IT" dirty="0">
                <a:solidFill>
                  <a:srgbClr val="000066"/>
                </a:solidFill>
                <a:latin typeface="Bookman Old Style" panose="02050604050505020204" pitchFamily="18" charset="0"/>
              </a:rPr>
              <a:t> Unit britannica relative all’esame del caso di specie;</a:t>
            </a:r>
          </a:p>
          <a:p>
            <a:pPr marL="742950" lvl="1" indent="-285750" algn="just">
              <a:buFont typeface="Wingdings" panose="05000000000000000000" pitchFamily="2" charset="2"/>
              <a:buChar char="Ø"/>
            </a:pPr>
            <a:r>
              <a:rPr lang="it-IT" u="sng" dirty="0">
                <a:solidFill>
                  <a:srgbClr val="000066"/>
                </a:solidFill>
                <a:latin typeface="Bookman Old Style" panose="02050604050505020204" pitchFamily="18" charset="0"/>
              </a:rPr>
              <a:t>Condotta violenta e vessatoria del padre dell’estradanda</a:t>
            </a:r>
            <a:r>
              <a:rPr lang="it-IT" dirty="0">
                <a:solidFill>
                  <a:srgbClr val="000066"/>
                </a:solidFill>
                <a:latin typeface="Bookman Old Style" panose="02050604050505020204" pitchFamily="18" charset="0"/>
              </a:rPr>
              <a:t> (il quale era l’autore della denuncia che aveva dato origine al procedimento </a:t>
            </a:r>
            <a:r>
              <a:rPr lang="it-IT" i="1" dirty="0">
                <a:solidFill>
                  <a:srgbClr val="000066"/>
                </a:solidFill>
                <a:latin typeface="Bookman Old Style" panose="02050604050505020204" pitchFamily="18" charset="0"/>
              </a:rPr>
              <a:t>de quo</a:t>
            </a:r>
            <a:r>
              <a:rPr lang="it-IT" dirty="0">
                <a:solidFill>
                  <a:srgbClr val="000066"/>
                </a:solidFill>
                <a:latin typeface="Bookman Old Style" panose="02050604050505020204" pitchFamily="18" charset="0"/>
              </a:rPr>
              <a:t>);</a:t>
            </a:r>
          </a:p>
          <a:p>
            <a:pPr marL="742950" lvl="1" indent="-285750">
              <a:buFont typeface="Wingdings" panose="05000000000000000000" pitchFamily="2" charset="2"/>
              <a:buChar char="Ø"/>
            </a:pPr>
            <a:r>
              <a:rPr lang="it-IT" dirty="0">
                <a:solidFill>
                  <a:srgbClr val="000066"/>
                </a:solidFill>
                <a:latin typeface="Bookman Old Style" panose="02050604050505020204" pitchFamily="18" charset="0"/>
              </a:rPr>
              <a:t>Concessione dell’</a:t>
            </a:r>
            <a:r>
              <a:rPr lang="it-IT" u="sng" dirty="0">
                <a:solidFill>
                  <a:srgbClr val="000066"/>
                </a:solidFill>
                <a:latin typeface="Bookman Old Style" panose="02050604050505020204" pitchFamily="18" charset="0"/>
              </a:rPr>
              <a:t>asilo politico alla sorella</a:t>
            </a:r>
            <a:r>
              <a:rPr lang="it-IT" dirty="0">
                <a:solidFill>
                  <a:srgbClr val="000066"/>
                </a:solidFill>
                <a:latin typeface="Bookman Old Style" panose="02050604050505020204" pitchFamily="18" charset="0"/>
              </a:rPr>
              <a:t> dell’estradanda in Canada.</a:t>
            </a:r>
          </a:p>
        </p:txBody>
      </p:sp>
    </p:spTree>
    <p:extLst>
      <p:ext uri="{BB962C8B-B14F-4D97-AF65-F5344CB8AC3E}">
        <p14:creationId xmlns:p14="http://schemas.microsoft.com/office/powerpoint/2010/main" val="4192269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A7E6957D-6EE8-47FF-9018-9FFE736F6130}"/>
              </a:ext>
            </a:extLst>
          </p:cNvPr>
          <p:cNvSpPr/>
          <p:nvPr/>
        </p:nvSpPr>
        <p:spPr>
          <a:xfrm>
            <a:off x="0" y="0"/>
            <a:ext cx="12192001" cy="6801862"/>
          </a:xfrm>
          <a:prstGeom prst="rect">
            <a:avLst/>
          </a:prstGeom>
        </p:spPr>
        <p:txBody>
          <a:bodyPr wrap="square">
            <a:spAutoFit/>
          </a:bodyPr>
          <a:lstStyle/>
          <a:p>
            <a:endParaRPr lang="it-IT" dirty="0">
              <a:solidFill>
                <a:srgbClr val="002060"/>
              </a:solidFill>
              <a:latin typeface="Bookman Old Style" panose="02050604050505020204" pitchFamily="18" charset="0"/>
            </a:endParaRPr>
          </a:p>
          <a:p>
            <a:endParaRPr lang="it-IT" dirty="0">
              <a:solidFill>
                <a:srgbClr val="002060"/>
              </a:solidFill>
              <a:latin typeface="Bookman Old Style" panose="02050604050505020204" pitchFamily="18" charset="0"/>
            </a:endParaRPr>
          </a:p>
          <a:p>
            <a:pPr algn="just"/>
            <a:r>
              <a:rPr lang="it-IT" dirty="0">
                <a:solidFill>
                  <a:srgbClr val="002060"/>
                </a:solidFill>
                <a:latin typeface="Bookman Old Style" panose="02050604050505020204" pitchFamily="18" charset="0"/>
              </a:rPr>
              <a:t>      </a:t>
            </a:r>
            <a:r>
              <a:rPr lang="it-IT" dirty="0">
                <a:solidFill>
                  <a:srgbClr val="000066"/>
                </a:solidFill>
                <a:latin typeface="Bookman Old Style" panose="02050604050505020204" pitchFamily="18" charset="0"/>
              </a:rPr>
              <a:t>«</a:t>
            </a:r>
            <a:r>
              <a:rPr lang="it-IT" u="sng" dirty="0">
                <a:solidFill>
                  <a:srgbClr val="000066"/>
                </a:solidFill>
                <a:latin typeface="Bookman Old Style" panose="02050604050505020204" pitchFamily="18" charset="0"/>
              </a:rPr>
              <a:t>indubbia strumentalità della denuncia</a:t>
            </a:r>
            <a:r>
              <a:rPr lang="it-IT" dirty="0">
                <a:solidFill>
                  <a:srgbClr val="000066"/>
                </a:solidFill>
                <a:latin typeface="Bookman Old Style" panose="02050604050505020204" pitchFamily="18" charset="0"/>
              </a:rPr>
              <a:t> che originava il processo rispetto alla volontà del padre di A. S. (</a:t>
            </a:r>
            <a:r>
              <a:rPr lang="it-IT" i="1" dirty="0">
                <a:solidFill>
                  <a:srgbClr val="000066"/>
                </a:solidFill>
                <a:latin typeface="Bookman Old Style" panose="02050604050505020204" pitchFamily="18" charset="0"/>
              </a:rPr>
              <a:t>il quale ne aveva in passato organizzato il rientro forzato in patria</a:t>
            </a:r>
            <a:r>
              <a:rPr lang="it-IT" dirty="0">
                <a:solidFill>
                  <a:srgbClr val="000066"/>
                </a:solidFill>
                <a:latin typeface="Bookman Old Style" panose="02050604050505020204" pitchFamily="18" charset="0"/>
              </a:rPr>
              <a:t>) di </a:t>
            </a:r>
            <a:r>
              <a:rPr lang="it-IT" u="sng" dirty="0">
                <a:solidFill>
                  <a:srgbClr val="000066"/>
                </a:solidFill>
                <a:latin typeface="Bookman Old Style" panose="02050604050505020204" pitchFamily="18" charset="0"/>
              </a:rPr>
              <a:t>costringere la figlia a scelte da lui stesso operate in spregio ai più elementari principi di pari dignità tra i generi</a:t>
            </a:r>
            <a:r>
              <a:rPr lang="it-IT" dirty="0">
                <a:solidFill>
                  <a:srgbClr val="000066"/>
                </a:solidFill>
                <a:latin typeface="Bookman Old Style" panose="02050604050505020204" pitchFamily="18" charset="0"/>
              </a:rPr>
              <a:t>, in ciò avallato dalle regole e prassi vigenti nell’ordinamento di appartenenza.»</a:t>
            </a:r>
          </a:p>
          <a:p>
            <a:endParaRPr lang="it-IT" dirty="0">
              <a:solidFill>
                <a:srgbClr val="000066"/>
              </a:solidFill>
              <a:latin typeface="Bookman Old Style" panose="02050604050505020204" pitchFamily="18" charset="0"/>
            </a:endParaRPr>
          </a:p>
          <a:p>
            <a:endParaRPr lang="it-IT" b="1" dirty="0">
              <a:solidFill>
                <a:srgbClr val="000066"/>
              </a:solidFill>
              <a:latin typeface="Bookman Old Style" panose="02050604050505020204" pitchFamily="18" charset="0"/>
            </a:endParaRPr>
          </a:p>
          <a:p>
            <a:r>
              <a:rPr lang="it-IT" sz="2000" b="1" dirty="0">
                <a:solidFill>
                  <a:srgbClr val="000066"/>
                </a:solidFill>
                <a:latin typeface="Bookman Old Style" panose="02050604050505020204" pitchFamily="18" charset="0"/>
              </a:rPr>
              <a:t>D) Estradizione e crimini contro l’umanità: il problema della prescrizione.</a:t>
            </a:r>
          </a:p>
          <a:p>
            <a:endParaRPr lang="it-IT" sz="2000" b="1" dirty="0">
              <a:solidFill>
                <a:srgbClr val="000066"/>
              </a:solidFill>
              <a:latin typeface="Bookman Old Style" panose="02050604050505020204" pitchFamily="18" charset="0"/>
            </a:endParaRPr>
          </a:p>
          <a:p>
            <a:pPr marL="342900" indent="-342900" algn="just">
              <a:buFont typeface="Arial" panose="020B0604020202020204" pitchFamily="34" charset="0"/>
              <a:buChar char="•"/>
            </a:pPr>
            <a:r>
              <a:rPr lang="it-IT" u="sng" dirty="0">
                <a:solidFill>
                  <a:srgbClr val="000066"/>
                </a:solidFill>
                <a:latin typeface="Bookman Old Style" panose="02050604050505020204" pitchFamily="18" charset="0"/>
              </a:rPr>
              <a:t>Vari casi di </a:t>
            </a:r>
            <a:r>
              <a:rPr lang="it-IT" b="1" u="sng" dirty="0">
                <a:solidFill>
                  <a:srgbClr val="000066"/>
                </a:solidFill>
                <a:latin typeface="Bookman Old Style" panose="02050604050505020204" pitchFamily="18" charset="0"/>
              </a:rPr>
              <a:t>richieste di estradizione rivolte all’Italia da parte di Stati del Sud America</a:t>
            </a:r>
            <a:r>
              <a:rPr lang="it-IT" b="1" dirty="0">
                <a:solidFill>
                  <a:srgbClr val="000066"/>
                </a:solidFill>
                <a:latin typeface="Bookman Old Style" panose="02050604050505020204" pitchFamily="18" charset="0"/>
              </a:rPr>
              <a:t> </a:t>
            </a:r>
            <a:r>
              <a:rPr lang="it-IT" dirty="0">
                <a:solidFill>
                  <a:srgbClr val="000066"/>
                </a:solidFill>
                <a:latin typeface="Bookman Old Style" panose="02050604050505020204" pitchFamily="18" charset="0"/>
              </a:rPr>
              <a:t>per reati commessi nel corso delle dittature degli anni ’70, qualificati dai Paesi richiedenti quali </a:t>
            </a:r>
            <a:r>
              <a:rPr lang="it-IT" b="1" u="sng" dirty="0">
                <a:solidFill>
                  <a:srgbClr val="000066"/>
                </a:solidFill>
                <a:latin typeface="Bookman Old Style" panose="02050604050505020204" pitchFamily="18" charset="0"/>
              </a:rPr>
              <a:t>crimini contro l’umanità </a:t>
            </a:r>
            <a:r>
              <a:rPr lang="it-IT" dirty="0">
                <a:solidFill>
                  <a:srgbClr val="000066"/>
                </a:solidFill>
                <a:latin typeface="Bookman Old Style" panose="02050604050505020204" pitchFamily="18" charset="0"/>
              </a:rPr>
              <a:t>(in quanto commessi nel </a:t>
            </a:r>
            <a:r>
              <a:rPr lang="it-IT" u="sng" dirty="0">
                <a:solidFill>
                  <a:srgbClr val="000066"/>
                </a:solidFill>
                <a:latin typeface="Bookman Old Style" panose="02050604050505020204" pitchFamily="18" charset="0"/>
              </a:rPr>
              <a:t>contesto di attacchi estesi </a:t>
            </a:r>
            <a:r>
              <a:rPr lang="it-IT" dirty="0">
                <a:solidFill>
                  <a:srgbClr val="000066"/>
                </a:solidFill>
                <a:latin typeface="Bookman Old Style" panose="02050604050505020204" pitchFamily="18" charset="0"/>
              </a:rPr>
              <a:t>e </a:t>
            </a:r>
            <a:r>
              <a:rPr lang="it-IT" u="sng" dirty="0">
                <a:solidFill>
                  <a:srgbClr val="000066"/>
                </a:solidFill>
                <a:latin typeface="Bookman Old Style" panose="02050604050505020204" pitchFamily="18" charset="0"/>
              </a:rPr>
              <a:t>sistematici contro la popolazione </a:t>
            </a:r>
            <a:r>
              <a:rPr lang="it-IT" dirty="0">
                <a:solidFill>
                  <a:srgbClr val="000066"/>
                </a:solidFill>
                <a:latin typeface="Bookman Old Style" panose="02050604050505020204" pitchFamily="18" charset="0"/>
              </a:rPr>
              <a:t>civile) </a:t>
            </a:r>
            <a:r>
              <a:rPr lang="it-IT" u="sng" dirty="0">
                <a:solidFill>
                  <a:srgbClr val="000066"/>
                </a:solidFill>
                <a:latin typeface="Bookman Old Style" panose="02050604050505020204" pitchFamily="18" charset="0"/>
              </a:rPr>
              <a:t>imprescrittibili</a:t>
            </a:r>
            <a:r>
              <a:rPr lang="it-IT" dirty="0">
                <a:solidFill>
                  <a:srgbClr val="000066"/>
                </a:solidFill>
                <a:latin typeface="Bookman Old Style" panose="02050604050505020204" pitchFamily="18" charset="0"/>
              </a:rPr>
              <a:t>. </a:t>
            </a:r>
          </a:p>
          <a:p>
            <a:pPr marL="342900" indent="-342900">
              <a:buFont typeface="Arial" panose="020B0604020202020204" pitchFamily="34" charset="0"/>
              <a:buChar char="•"/>
            </a:pPr>
            <a:endParaRPr lang="it-IT" dirty="0">
              <a:solidFill>
                <a:srgbClr val="000066"/>
              </a:solidFill>
              <a:latin typeface="Bookman Old Style" panose="02050604050505020204" pitchFamily="18" charset="0"/>
            </a:endParaRPr>
          </a:p>
          <a:p>
            <a:pPr marL="342900" indent="-342900" algn="just">
              <a:buFont typeface="Arial" panose="020B0604020202020204" pitchFamily="34" charset="0"/>
              <a:buChar char="•"/>
            </a:pPr>
            <a:r>
              <a:rPr lang="it-IT" b="1" u="sng" dirty="0">
                <a:solidFill>
                  <a:srgbClr val="000066"/>
                </a:solidFill>
                <a:latin typeface="Bookman Old Style" panose="02050604050505020204" pitchFamily="18" charset="0"/>
              </a:rPr>
              <a:t>Trattati di estradizione</a:t>
            </a:r>
            <a:r>
              <a:rPr lang="it-IT" b="1" dirty="0">
                <a:solidFill>
                  <a:srgbClr val="000066"/>
                </a:solidFill>
                <a:latin typeface="Bookman Old Style" panose="02050604050505020204" pitchFamily="18" charset="0"/>
              </a:rPr>
              <a:t> </a:t>
            </a:r>
            <a:r>
              <a:rPr lang="it-IT" dirty="0">
                <a:solidFill>
                  <a:srgbClr val="000066"/>
                </a:solidFill>
                <a:latin typeface="Bookman Old Style" panose="02050604050505020204" pitchFamily="18" charset="0"/>
              </a:rPr>
              <a:t>esigono che </a:t>
            </a:r>
            <a:r>
              <a:rPr lang="it-IT" b="1" u="sng" dirty="0">
                <a:solidFill>
                  <a:srgbClr val="000066"/>
                </a:solidFill>
                <a:latin typeface="Bookman Old Style" panose="02050604050505020204" pitchFamily="18" charset="0"/>
              </a:rPr>
              <a:t>l’azione penale o la pena non siano prescritte</a:t>
            </a:r>
            <a:r>
              <a:rPr lang="it-IT" b="1" dirty="0">
                <a:solidFill>
                  <a:srgbClr val="000066"/>
                </a:solidFill>
                <a:latin typeface="Bookman Old Style" panose="02050604050505020204" pitchFamily="18" charset="0"/>
              </a:rPr>
              <a:t> </a:t>
            </a:r>
            <a:r>
              <a:rPr lang="it-IT" dirty="0">
                <a:solidFill>
                  <a:srgbClr val="000066"/>
                </a:solidFill>
                <a:latin typeface="Bookman Old Style" panose="02050604050505020204" pitchFamily="18" charset="0"/>
              </a:rPr>
              <a:t> per l’ordinamento dello </a:t>
            </a:r>
            <a:r>
              <a:rPr lang="it-IT" u="sng" dirty="0">
                <a:solidFill>
                  <a:srgbClr val="000066"/>
                </a:solidFill>
                <a:latin typeface="Bookman Old Style" panose="02050604050505020204" pitchFamily="18" charset="0"/>
              </a:rPr>
              <a:t>Stato richiedente</a:t>
            </a:r>
            <a:r>
              <a:rPr lang="it-IT" dirty="0">
                <a:solidFill>
                  <a:srgbClr val="000066"/>
                </a:solidFill>
                <a:latin typeface="Bookman Old Style" panose="02050604050505020204" pitchFamily="18" charset="0"/>
              </a:rPr>
              <a:t> o dello </a:t>
            </a:r>
            <a:r>
              <a:rPr lang="it-IT" u="sng" dirty="0">
                <a:solidFill>
                  <a:srgbClr val="000066"/>
                </a:solidFill>
                <a:latin typeface="Bookman Old Style" panose="02050604050505020204" pitchFamily="18" charset="0"/>
              </a:rPr>
              <a:t>Stato richiesto</a:t>
            </a:r>
            <a:r>
              <a:rPr lang="it-IT" dirty="0">
                <a:solidFill>
                  <a:srgbClr val="000066"/>
                </a:solidFill>
                <a:latin typeface="Bookman Old Style" panose="02050604050505020204" pitchFamily="18" charset="0"/>
              </a:rPr>
              <a:t> (v. ad es. l’art. 7, comma 1, lett. b) della Convenzione Italia-Argentina del 1987; l’art. 4 del Trattato Italia-Cile del 2016; l’art. 10 </a:t>
            </a:r>
            <a:r>
              <a:rPr lang="it-IT" dirty="0" err="1">
                <a:solidFill>
                  <a:srgbClr val="000066"/>
                </a:solidFill>
                <a:latin typeface="Bookman Old Style" panose="02050604050505020204" pitchFamily="18" charset="0"/>
              </a:rPr>
              <a:t>Conv</a:t>
            </a:r>
            <a:r>
              <a:rPr lang="it-IT" dirty="0">
                <a:solidFill>
                  <a:srgbClr val="000066"/>
                </a:solidFill>
                <a:latin typeface="Bookman Old Style" panose="02050604050505020204" pitchFamily="18" charset="0"/>
              </a:rPr>
              <a:t>. Eur. firmata a Parigi nel 1957).</a:t>
            </a:r>
            <a:endParaRPr lang="it-IT" dirty="0">
              <a:solidFill>
                <a:srgbClr val="000066"/>
              </a:solidFill>
              <a:highlight>
                <a:srgbClr val="FFFF00"/>
              </a:highlight>
              <a:latin typeface="Bookman Old Style" panose="02050604050505020204" pitchFamily="18" charset="0"/>
            </a:endParaRPr>
          </a:p>
          <a:p>
            <a:pPr marL="342900" indent="-342900">
              <a:buFont typeface="Arial" panose="020B0604020202020204" pitchFamily="34" charset="0"/>
              <a:buChar char="•"/>
            </a:pPr>
            <a:endParaRPr lang="it-IT" dirty="0">
              <a:solidFill>
                <a:srgbClr val="000066"/>
              </a:solidFill>
              <a:latin typeface="Bookman Old Style" panose="02050604050505020204" pitchFamily="18" charset="0"/>
            </a:endParaRPr>
          </a:p>
          <a:p>
            <a:pPr marL="342900" indent="-342900" algn="just">
              <a:buFont typeface="Arial" panose="020B0604020202020204" pitchFamily="34" charset="0"/>
              <a:buChar char="•"/>
            </a:pPr>
            <a:r>
              <a:rPr lang="it-IT" b="1" u="sng" dirty="0">
                <a:solidFill>
                  <a:srgbClr val="000066"/>
                </a:solidFill>
                <a:latin typeface="Bookman Old Style" panose="02050604050505020204" pitchFamily="18" charset="0"/>
              </a:rPr>
              <a:t>Problema della mancanza di norme che tipizzino i crimini contro l’umanità nel nostro ordinamento</a:t>
            </a:r>
            <a:r>
              <a:rPr lang="it-IT" dirty="0">
                <a:solidFill>
                  <a:srgbClr val="000066"/>
                </a:solidFill>
                <a:latin typeface="Bookman Old Style" panose="02050604050505020204" pitchFamily="18" charset="0"/>
              </a:rPr>
              <a:t>; necessità di riferirsi alle corrispondenti fattispecie previste nel nostro codice penale, imprescrittibili solo se punibili con l’ergastolo.</a:t>
            </a:r>
          </a:p>
          <a:p>
            <a:endParaRPr lang="it-IT" dirty="0">
              <a:solidFill>
                <a:srgbClr val="000066"/>
              </a:solidFill>
              <a:latin typeface="Bookman Old Style" panose="02050604050505020204" pitchFamily="18" charset="0"/>
            </a:endParaRPr>
          </a:p>
        </p:txBody>
      </p:sp>
      <p:sp>
        <p:nvSpPr>
          <p:cNvPr id="4" name="Freccia a destra 3">
            <a:extLst>
              <a:ext uri="{FF2B5EF4-FFF2-40B4-BE49-F238E27FC236}">
                <a16:creationId xmlns:a16="http://schemas.microsoft.com/office/drawing/2014/main" xmlns="" id="{035BEB69-45EF-4C18-A26E-99624C54C36C}"/>
              </a:ext>
            </a:extLst>
          </p:cNvPr>
          <p:cNvSpPr/>
          <p:nvPr/>
        </p:nvSpPr>
        <p:spPr>
          <a:xfrm>
            <a:off x="138277" y="652575"/>
            <a:ext cx="311888" cy="159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16156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a:extLst>
              <a:ext uri="{FF2B5EF4-FFF2-40B4-BE49-F238E27FC236}">
                <a16:creationId xmlns:a16="http://schemas.microsoft.com/office/drawing/2014/main" xmlns="" id="{91DE8C7C-9EE5-4D90-9E6C-C276B98FCE04}"/>
              </a:ext>
            </a:extLst>
          </p:cNvPr>
          <p:cNvSpPr>
            <a:spLocks noGrp="1"/>
          </p:cNvSpPr>
          <p:nvPr>
            <p:ph type="subTitle" idx="1"/>
          </p:nvPr>
        </p:nvSpPr>
        <p:spPr>
          <a:xfrm>
            <a:off x="254000" y="304799"/>
            <a:ext cx="11633200" cy="6493934"/>
          </a:xfrm>
        </p:spPr>
        <p:txBody>
          <a:bodyPr>
            <a:normAutofit lnSpcReduction="10000"/>
          </a:bodyPr>
          <a:lstStyle/>
          <a:p>
            <a:pPr algn="just"/>
            <a:r>
              <a:rPr lang="it-IT" sz="1800" b="1" dirty="0">
                <a:solidFill>
                  <a:srgbClr val="000066"/>
                </a:solidFill>
                <a:latin typeface="Bookman Old Style" panose="02050604050505020204" pitchFamily="18" charset="0"/>
              </a:rPr>
              <a:t>Due tesi</a:t>
            </a:r>
            <a:r>
              <a:rPr lang="it-IT" sz="1800" dirty="0">
                <a:solidFill>
                  <a:srgbClr val="000066"/>
                </a:solidFill>
                <a:latin typeface="Bookman Old Style" panose="02050604050505020204" pitchFamily="18" charset="0"/>
              </a:rPr>
              <a:t> si contrappongono.</a:t>
            </a:r>
          </a:p>
          <a:p>
            <a:pPr marL="285750" indent="-285750" algn="just">
              <a:buFont typeface="Arial" panose="020B0604020202020204" pitchFamily="34" charset="0"/>
              <a:buChar char="•"/>
            </a:pPr>
            <a:r>
              <a:rPr lang="it-IT" sz="1800" b="1" u="sng" dirty="0">
                <a:solidFill>
                  <a:srgbClr val="000066"/>
                </a:solidFill>
                <a:latin typeface="Bookman Old Style" panose="02050604050505020204" pitchFamily="18" charset="0"/>
              </a:rPr>
              <a:t>Prima tesi</a:t>
            </a:r>
            <a:r>
              <a:rPr lang="it-IT" sz="1800" b="1" dirty="0">
                <a:solidFill>
                  <a:srgbClr val="000066"/>
                </a:solidFill>
                <a:latin typeface="Bookman Old Style" panose="02050604050505020204" pitchFamily="18" charset="0"/>
              </a:rPr>
              <a:t>:</a:t>
            </a:r>
          </a:p>
          <a:p>
            <a:pPr marL="285750" indent="-285750" algn="just">
              <a:buFont typeface="Arial" panose="020B0604020202020204" pitchFamily="34" charset="0"/>
              <a:buChar char="•"/>
            </a:pPr>
            <a:r>
              <a:rPr lang="it-IT" sz="1800" b="1" dirty="0">
                <a:solidFill>
                  <a:srgbClr val="000066"/>
                </a:solidFill>
                <a:latin typeface="Bookman Old Style" panose="02050604050505020204" pitchFamily="18" charset="0"/>
              </a:rPr>
              <a:t>Caso Reverberi</a:t>
            </a:r>
            <a:r>
              <a:rPr lang="it-IT" sz="1800" dirty="0">
                <a:solidFill>
                  <a:srgbClr val="000066"/>
                </a:solidFill>
                <a:latin typeface="Bookman Old Style" panose="02050604050505020204" pitchFamily="18" charset="0"/>
              </a:rPr>
              <a:t>, trattato dalla Corte d’appello di Bologna nel 2013 e definito dalla </a:t>
            </a:r>
            <a:r>
              <a:rPr lang="it-IT" sz="1800" b="1" dirty="0">
                <a:solidFill>
                  <a:srgbClr val="000066"/>
                </a:solidFill>
                <a:latin typeface="Bookman Old Style" panose="02050604050505020204" pitchFamily="18" charset="0"/>
              </a:rPr>
              <a:t>Corte di cassazione </a:t>
            </a:r>
            <a:r>
              <a:rPr lang="it-IT" sz="1800" dirty="0">
                <a:solidFill>
                  <a:srgbClr val="000066"/>
                </a:solidFill>
                <a:latin typeface="Bookman Old Style" panose="02050604050505020204" pitchFamily="18" charset="0"/>
              </a:rPr>
              <a:t>con sentenza </a:t>
            </a:r>
            <a:r>
              <a:rPr lang="it-IT" sz="1800" b="1" dirty="0">
                <a:solidFill>
                  <a:srgbClr val="000066"/>
                </a:solidFill>
                <a:latin typeface="Bookman Old Style" panose="02050604050505020204" pitchFamily="18" charset="0"/>
              </a:rPr>
              <a:t>46634/14 del 17/7/2014</a:t>
            </a:r>
            <a:r>
              <a:rPr lang="it-IT" sz="1800" dirty="0">
                <a:solidFill>
                  <a:srgbClr val="000066"/>
                </a:solidFill>
                <a:latin typeface="Bookman Old Style" panose="02050604050505020204" pitchFamily="18" charset="0"/>
              </a:rPr>
              <a:t>. </a:t>
            </a:r>
          </a:p>
          <a:p>
            <a:pPr marL="285750" indent="-285750" algn="just">
              <a:buFont typeface="Arial" panose="020B0604020202020204" pitchFamily="34" charset="0"/>
              <a:buChar char="•"/>
            </a:pPr>
            <a:r>
              <a:rPr lang="it-IT" sz="1800" u="sng" dirty="0">
                <a:solidFill>
                  <a:srgbClr val="000066"/>
                </a:solidFill>
                <a:latin typeface="Bookman Old Style" panose="02050604050505020204" pitchFamily="18" charset="0"/>
              </a:rPr>
              <a:t>L’Argentina chiedeva l’estradizione di un religioso italiano accusato del delitto di </a:t>
            </a:r>
            <a:r>
              <a:rPr lang="it-IT" sz="1800" b="1" u="sng" dirty="0">
                <a:solidFill>
                  <a:srgbClr val="000066"/>
                </a:solidFill>
                <a:latin typeface="Bookman Old Style" panose="02050604050505020204" pitchFamily="18" charset="0"/>
              </a:rPr>
              <a:t>concorso in tortura</a:t>
            </a:r>
            <a:r>
              <a:rPr lang="it-IT" sz="1800" dirty="0">
                <a:solidFill>
                  <a:srgbClr val="000066"/>
                </a:solidFill>
                <a:latin typeface="Bookman Old Style" panose="02050604050505020204" pitchFamily="18" charset="0"/>
              </a:rPr>
              <a:t>. Il ricercato avrebbe partecipato al reato intervenendo nelle celle/stanze dove i prigionieri venivano torturati da personale delle forze dell’ordine nelle carceri destinate ai detenuti politici.</a:t>
            </a:r>
          </a:p>
          <a:p>
            <a:pPr marL="285750" indent="-285750" algn="just">
              <a:buFont typeface="Arial" panose="020B0604020202020204" pitchFamily="34" charset="0"/>
              <a:buChar char="•"/>
            </a:pPr>
            <a:r>
              <a:rPr lang="it-IT" sz="1800" dirty="0">
                <a:solidFill>
                  <a:srgbClr val="000066"/>
                </a:solidFill>
                <a:latin typeface="Bookman Old Style" panose="02050604050505020204" pitchFamily="18" charset="0"/>
              </a:rPr>
              <a:t>Il </a:t>
            </a:r>
            <a:r>
              <a:rPr lang="it-IT" sz="1800" b="1" dirty="0">
                <a:solidFill>
                  <a:srgbClr val="000066"/>
                </a:solidFill>
                <a:latin typeface="Bookman Old Style" panose="02050604050505020204" pitchFamily="18" charset="0"/>
              </a:rPr>
              <a:t>trattato con l’Argentina prevede, come motivo di rifiuto dell’estradizione, la prescrizione </a:t>
            </a:r>
            <a:r>
              <a:rPr lang="it-IT" sz="1800" dirty="0">
                <a:solidFill>
                  <a:srgbClr val="000066"/>
                </a:solidFill>
                <a:latin typeface="Bookman Old Style" panose="02050604050505020204" pitchFamily="18" charset="0"/>
              </a:rPr>
              <a:t>(nel Paese richiedente o nel richiesto). </a:t>
            </a:r>
            <a:r>
              <a:rPr lang="it-IT" sz="1800" b="1" dirty="0">
                <a:solidFill>
                  <a:srgbClr val="000066"/>
                </a:solidFill>
                <a:latin typeface="Bookman Old Style" panose="02050604050505020204" pitchFamily="18" charset="0"/>
              </a:rPr>
              <a:t>Il legislatore italiano </a:t>
            </a:r>
            <a:r>
              <a:rPr lang="it-IT" sz="1800" dirty="0">
                <a:solidFill>
                  <a:srgbClr val="000066"/>
                </a:solidFill>
                <a:latin typeface="Bookman Old Style" panose="02050604050505020204" pitchFamily="18" charset="0"/>
              </a:rPr>
              <a:t>ha ratificato, con l. 498/1988 la Convenzione contro la tortura, ma </a:t>
            </a:r>
            <a:r>
              <a:rPr lang="it-IT" sz="1800" b="1" dirty="0">
                <a:solidFill>
                  <a:srgbClr val="000066"/>
                </a:solidFill>
                <a:latin typeface="Bookman Old Style" panose="02050604050505020204" pitchFamily="18" charset="0"/>
              </a:rPr>
              <a:t>non aveva (ancora) previsto</a:t>
            </a:r>
            <a:r>
              <a:rPr lang="it-IT" sz="1800" dirty="0">
                <a:solidFill>
                  <a:srgbClr val="000066"/>
                </a:solidFill>
                <a:latin typeface="Bookman Old Style" panose="02050604050505020204" pitchFamily="18" charset="0"/>
              </a:rPr>
              <a:t>,</a:t>
            </a:r>
            <a:r>
              <a:rPr lang="it-IT" sz="1800" b="1" dirty="0">
                <a:solidFill>
                  <a:srgbClr val="000066"/>
                </a:solidFill>
                <a:latin typeface="Bookman Old Style" panose="02050604050505020204" pitchFamily="18" charset="0"/>
              </a:rPr>
              <a:t> </a:t>
            </a:r>
            <a:r>
              <a:rPr lang="it-IT" sz="1800" dirty="0">
                <a:solidFill>
                  <a:srgbClr val="000066"/>
                </a:solidFill>
                <a:latin typeface="Bookman Old Style" panose="02050604050505020204" pitchFamily="18" charset="0"/>
              </a:rPr>
              <a:t>all’epoca, </a:t>
            </a:r>
            <a:r>
              <a:rPr lang="it-IT" sz="1800" b="1" dirty="0">
                <a:solidFill>
                  <a:srgbClr val="000066"/>
                </a:solidFill>
                <a:latin typeface="Bookman Old Style" panose="02050604050505020204" pitchFamily="18" charset="0"/>
              </a:rPr>
              <a:t>la norma interna disciplinante lo specifico reato di tortura</a:t>
            </a:r>
            <a:r>
              <a:rPr lang="it-IT" sz="1800" dirty="0">
                <a:solidFill>
                  <a:srgbClr val="000066"/>
                </a:solidFill>
                <a:latin typeface="Bookman Old Style" panose="02050604050505020204" pitchFamily="18" charset="0"/>
              </a:rPr>
              <a:t>. La fattispecie descritta era pertanto inquadrabile, per il nostro diritto, esclusivamente sotto le fattispecie di sequestro di persona e lesioni aggravate.</a:t>
            </a:r>
          </a:p>
          <a:p>
            <a:pPr marL="285750" indent="-285750" algn="just">
              <a:buFont typeface="Arial" panose="020B0604020202020204" pitchFamily="34" charset="0"/>
              <a:buChar char="•"/>
            </a:pPr>
            <a:r>
              <a:rPr lang="it-IT" sz="1800" dirty="0">
                <a:solidFill>
                  <a:srgbClr val="000066"/>
                </a:solidFill>
                <a:latin typeface="Bookman Old Style" panose="02050604050505020204" pitchFamily="18" charset="0"/>
              </a:rPr>
              <a:t>La </a:t>
            </a:r>
            <a:r>
              <a:rPr lang="it-IT" sz="1800" b="1" dirty="0">
                <a:solidFill>
                  <a:srgbClr val="000066"/>
                </a:solidFill>
                <a:latin typeface="Bookman Old Style" panose="02050604050505020204" pitchFamily="18" charset="0"/>
              </a:rPr>
              <a:t>Corte di cassazione </a:t>
            </a:r>
            <a:r>
              <a:rPr lang="it-IT" sz="1800" dirty="0">
                <a:solidFill>
                  <a:srgbClr val="000066"/>
                </a:solidFill>
                <a:latin typeface="Bookman Old Style" panose="02050604050505020204" pitchFamily="18" charset="0"/>
              </a:rPr>
              <a:t>con </a:t>
            </a:r>
            <a:r>
              <a:rPr lang="it-IT" sz="1800" dirty="0" err="1">
                <a:solidFill>
                  <a:srgbClr val="000066"/>
                </a:solidFill>
                <a:latin typeface="Bookman Old Style" panose="02050604050505020204" pitchFamily="18" charset="0"/>
              </a:rPr>
              <a:t>sent</a:t>
            </a:r>
            <a:r>
              <a:rPr lang="it-IT" sz="1800" dirty="0">
                <a:solidFill>
                  <a:srgbClr val="000066"/>
                </a:solidFill>
                <a:latin typeface="Bookman Old Style" panose="02050604050505020204" pitchFamily="18" charset="0"/>
              </a:rPr>
              <a:t>. n. </a:t>
            </a:r>
            <a:r>
              <a:rPr lang="it-IT" sz="1800" b="1" dirty="0">
                <a:solidFill>
                  <a:srgbClr val="000066"/>
                </a:solidFill>
                <a:latin typeface="Bookman Old Style" panose="02050604050505020204" pitchFamily="18" charset="0"/>
              </a:rPr>
              <a:t>46634 del 2014 </a:t>
            </a:r>
            <a:r>
              <a:rPr lang="it-IT" sz="1800" dirty="0">
                <a:solidFill>
                  <a:srgbClr val="000066"/>
                </a:solidFill>
                <a:latin typeface="Bookman Old Style" panose="02050604050505020204" pitchFamily="18" charset="0"/>
              </a:rPr>
              <a:t>ha confermato la decisione della Corte d’appello di Bologna (su conforme richiesta della Procura generale) sfavorevole alla estradizione, affermando il principio per cui </a:t>
            </a:r>
            <a:r>
              <a:rPr lang="it-IT" sz="1800" b="1" dirty="0">
                <a:solidFill>
                  <a:srgbClr val="000066"/>
                </a:solidFill>
                <a:latin typeface="Bookman Old Style" panose="02050604050505020204" pitchFamily="18" charset="0"/>
              </a:rPr>
              <a:t>in assenza di norma interna disciplinante la specifica fattispecie di tortura, non si poteva ritenere l’imprescrittibilità del reato</a:t>
            </a:r>
            <a:r>
              <a:rPr lang="it-IT" sz="1800" dirty="0">
                <a:solidFill>
                  <a:srgbClr val="000066"/>
                </a:solidFill>
                <a:latin typeface="Bookman Old Style" panose="02050604050505020204" pitchFamily="18" charset="0"/>
              </a:rPr>
              <a:t>. </a:t>
            </a:r>
            <a:r>
              <a:rPr lang="it-IT" sz="1800" b="1" dirty="0">
                <a:solidFill>
                  <a:srgbClr val="000066"/>
                </a:solidFill>
                <a:latin typeface="Bookman Old Style" panose="02050604050505020204" pitchFamily="18" charset="0"/>
              </a:rPr>
              <a:t>Essendo le </a:t>
            </a:r>
            <a:r>
              <a:rPr lang="it-IT" sz="1800" dirty="0">
                <a:solidFill>
                  <a:srgbClr val="000066"/>
                </a:solidFill>
                <a:latin typeface="Bookman Old Style" panose="02050604050505020204" pitchFamily="18" charset="0"/>
              </a:rPr>
              <a:t>corrispondenti </a:t>
            </a:r>
            <a:r>
              <a:rPr lang="it-IT" sz="1800" b="1" dirty="0">
                <a:solidFill>
                  <a:srgbClr val="000066"/>
                </a:solidFill>
                <a:latin typeface="Bookman Old Style" panose="02050604050505020204" pitchFamily="18" charset="0"/>
              </a:rPr>
              <a:t>fattispecie interne </a:t>
            </a:r>
            <a:r>
              <a:rPr lang="it-IT" sz="1800" dirty="0">
                <a:solidFill>
                  <a:srgbClr val="000066"/>
                </a:solidFill>
                <a:latin typeface="Bookman Old Style" panose="02050604050505020204" pitchFamily="18" charset="0"/>
              </a:rPr>
              <a:t>(artt. 582-583 e 605 c.p.) </a:t>
            </a:r>
            <a:r>
              <a:rPr lang="it-IT" sz="1800" b="1" dirty="0">
                <a:solidFill>
                  <a:srgbClr val="000066"/>
                </a:solidFill>
                <a:latin typeface="Bookman Old Style" panose="02050604050505020204" pitchFamily="18" charset="0"/>
              </a:rPr>
              <a:t>prescritte</a:t>
            </a:r>
            <a:r>
              <a:rPr lang="it-IT" sz="1800" dirty="0">
                <a:solidFill>
                  <a:srgbClr val="000066"/>
                </a:solidFill>
                <a:latin typeface="Bookman Old Style" panose="02050604050505020204" pitchFamily="18" charset="0"/>
              </a:rPr>
              <a:t>, </a:t>
            </a:r>
            <a:r>
              <a:rPr lang="it-IT" sz="1800" b="1" dirty="0">
                <a:solidFill>
                  <a:srgbClr val="000066"/>
                </a:solidFill>
                <a:latin typeface="Bookman Old Style" panose="02050604050505020204" pitchFamily="18" charset="0"/>
              </a:rPr>
              <a:t>l’estradizione non era consentita</a:t>
            </a:r>
            <a:r>
              <a:rPr lang="it-IT" sz="1800" dirty="0">
                <a:solidFill>
                  <a:srgbClr val="000066"/>
                </a:solidFill>
                <a:latin typeface="Bookman Old Style" panose="02050604050505020204" pitchFamily="18" charset="0"/>
              </a:rPr>
              <a:t>. </a:t>
            </a:r>
          </a:p>
          <a:p>
            <a:pPr marL="285750" indent="-285750" algn="just">
              <a:buFont typeface="Arial" panose="020B0604020202020204" pitchFamily="34" charset="0"/>
              <a:buChar char="•"/>
            </a:pPr>
            <a:r>
              <a:rPr lang="it-IT" sz="1800" b="1" u="sng" dirty="0">
                <a:solidFill>
                  <a:srgbClr val="000066"/>
                </a:solidFill>
                <a:latin typeface="Bookman Old Style" panose="02050604050505020204" pitchFamily="18" charset="0"/>
              </a:rPr>
              <a:t>Seconda tesi</a:t>
            </a:r>
            <a:r>
              <a:rPr lang="it-IT" sz="1800" dirty="0">
                <a:solidFill>
                  <a:srgbClr val="000066"/>
                </a:solidFill>
                <a:latin typeface="Bookman Old Style" panose="02050604050505020204" pitchFamily="18" charset="0"/>
              </a:rPr>
              <a:t>:</a:t>
            </a:r>
          </a:p>
          <a:p>
            <a:pPr marL="285750" indent="-285750" algn="just">
              <a:buFont typeface="Arial" panose="020B0604020202020204" pitchFamily="34" charset="0"/>
              <a:buChar char="•"/>
            </a:pPr>
            <a:r>
              <a:rPr lang="it-IT" sz="1800" dirty="0">
                <a:solidFill>
                  <a:srgbClr val="000066"/>
                </a:solidFill>
                <a:latin typeface="Bookman Old Style" panose="02050604050505020204" pitchFamily="18" charset="0"/>
              </a:rPr>
              <a:t>Le norme internazionali che puniscono i </a:t>
            </a:r>
            <a:r>
              <a:rPr lang="it-IT" sz="1800" b="1" dirty="0">
                <a:solidFill>
                  <a:srgbClr val="000066"/>
                </a:solidFill>
                <a:latin typeface="Bookman Old Style" panose="02050604050505020204" pitchFamily="18" charset="0"/>
              </a:rPr>
              <a:t>crimini contro l’umanità</a:t>
            </a:r>
            <a:r>
              <a:rPr lang="it-IT" sz="1800" dirty="0">
                <a:solidFill>
                  <a:srgbClr val="000066"/>
                </a:solidFill>
                <a:latin typeface="Bookman Old Style" panose="02050604050505020204" pitchFamily="18" charset="0"/>
              </a:rPr>
              <a:t>, i crimini di guerra e il genocidio sono norme consuetudinarie con carattere di </a:t>
            </a:r>
            <a:r>
              <a:rPr lang="it-IT" sz="1800" b="1" dirty="0" err="1">
                <a:solidFill>
                  <a:srgbClr val="000066"/>
                </a:solidFill>
                <a:latin typeface="Bookman Old Style" panose="02050604050505020204" pitchFamily="18" charset="0"/>
              </a:rPr>
              <a:t>jus</a:t>
            </a:r>
            <a:r>
              <a:rPr lang="it-IT" sz="1800" b="1" dirty="0">
                <a:solidFill>
                  <a:srgbClr val="000066"/>
                </a:solidFill>
                <a:latin typeface="Bookman Old Style" panose="02050604050505020204" pitchFamily="18" charset="0"/>
              </a:rPr>
              <a:t> </a:t>
            </a:r>
            <a:r>
              <a:rPr lang="it-IT" sz="1800" b="1" dirty="0" err="1">
                <a:solidFill>
                  <a:srgbClr val="000066"/>
                </a:solidFill>
                <a:latin typeface="Bookman Old Style" panose="02050604050505020204" pitchFamily="18" charset="0"/>
              </a:rPr>
              <a:t>cogens</a:t>
            </a:r>
            <a:r>
              <a:rPr lang="it-IT" sz="1800" dirty="0">
                <a:solidFill>
                  <a:srgbClr val="000066"/>
                </a:solidFill>
                <a:latin typeface="Bookman Old Style" panose="02050604050505020204" pitchFamily="18" charset="0"/>
              </a:rPr>
              <a:t>. Entrano nel nostro ordinamento automaticamente </a:t>
            </a:r>
            <a:r>
              <a:rPr lang="it-IT" sz="1800" i="1" dirty="0">
                <a:solidFill>
                  <a:srgbClr val="000066"/>
                </a:solidFill>
                <a:latin typeface="Bookman Old Style" panose="02050604050505020204" pitchFamily="18" charset="0"/>
              </a:rPr>
              <a:t>ex</a:t>
            </a:r>
            <a:r>
              <a:rPr lang="it-IT" sz="1800" dirty="0">
                <a:solidFill>
                  <a:srgbClr val="000066"/>
                </a:solidFill>
                <a:latin typeface="Bookman Old Style" panose="02050604050505020204" pitchFamily="18" charset="0"/>
              </a:rPr>
              <a:t> </a:t>
            </a:r>
            <a:r>
              <a:rPr lang="it-IT" sz="1800" b="1" dirty="0">
                <a:solidFill>
                  <a:srgbClr val="000066"/>
                </a:solidFill>
                <a:latin typeface="Bookman Old Style" panose="02050604050505020204" pitchFamily="18" charset="0"/>
              </a:rPr>
              <a:t>art. 10 Cost. </a:t>
            </a:r>
            <a:r>
              <a:rPr lang="it-IT" sz="1800" dirty="0">
                <a:solidFill>
                  <a:srgbClr val="000066"/>
                </a:solidFill>
                <a:latin typeface="Bookman Old Style" panose="02050604050505020204" pitchFamily="18" charset="0"/>
              </a:rPr>
              <a:t>E’ ormai </a:t>
            </a:r>
            <a:r>
              <a:rPr lang="it-IT" sz="1800" b="1" dirty="0">
                <a:solidFill>
                  <a:srgbClr val="000066"/>
                </a:solidFill>
                <a:latin typeface="Bookman Old Style" panose="02050604050505020204" pitchFamily="18" charset="0"/>
              </a:rPr>
              <a:t>consolidata</a:t>
            </a:r>
            <a:r>
              <a:rPr lang="it-IT" sz="1800" dirty="0">
                <a:solidFill>
                  <a:srgbClr val="000066"/>
                </a:solidFill>
                <a:latin typeface="Bookman Old Style" panose="02050604050505020204" pitchFamily="18" charset="0"/>
              </a:rPr>
              <a:t> la consuetudine internazionale circa </a:t>
            </a:r>
            <a:r>
              <a:rPr lang="it-IT" sz="1800" b="1" dirty="0">
                <a:solidFill>
                  <a:srgbClr val="000066"/>
                </a:solidFill>
                <a:latin typeface="Bookman Old Style" panose="02050604050505020204" pitchFamily="18" charset="0"/>
              </a:rPr>
              <a:t>l’imprescrittibilità di tali crimini internazionali </a:t>
            </a:r>
            <a:r>
              <a:rPr lang="it-IT" sz="1800" dirty="0">
                <a:solidFill>
                  <a:srgbClr val="000066"/>
                </a:solidFill>
                <a:latin typeface="Bookman Old Style" panose="02050604050505020204" pitchFamily="18" charset="0"/>
              </a:rPr>
              <a:t>(</a:t>
            </a:r>
            <a:r>
              <a:rPr lang="it-IT" sz="1800" dirty="0" err="1">
                <a:solidFill>
                  <a:srgbClr val="000066"/>
                </a:solidFill>
                <a:latin typeface="Bookman Old Style" panose="02050604050505020204" pitchFamily="18" charset="0"/>
              </a:rPr>
              <a:t>Conv</a:t>
            </a:r>
            <a:r>
              <a:rPr lang="it-IT" sz="1800" dirty="0">
                <a:solidFill>
                  <a:srgbClr val="000066"/>
                </a:solidFill>
                <a:latin typeface="Bookman Old Style" panose="02050604050505020204" pitchFamily="18" charset="0"/>
              </a:rPr>
              <a:t>. ONU ’68; </a:t>
            </a:r>
            <a:r>
              <a:rPr lang="it-IT" sz="1800" dirty="0" err="1">
                <a:solidFill>
                  <a:srgbClr val="000066"/>
                </a:solidFill>
                <a:latin typeface="Bookman Old Style" panose="02050604050505020204" pitchFamily="18" charset="0"/>
              </a:rPr>
              <a:t>Conv</a:t>
            </a:r>
            <a:r>
              <a:rPr lang="it-IT" sz="1800" dirty="0">
                <a:solidFill>
                  <a:srgbClr val="000066"/>
                </a:solidFill>
                <a:latin typeface="Bookman Old Style" panose="02050604050505020204" pitchFamily="18" charset="0"/>
              </a:rPr>
              <a:t>. Europea ’74; </a:t>
            </a:r>
            <a:r>
              <a:rPr lang="it-IT" sz="1800" dirty="0">
                <a:solidFill>
                  <a:srgbClr val="002060"/>
                </a:solidFill>
                <a:latin typeface="Bookman Old Style" panose="02050604050505020204" pitchFamily="18" charset="0"/>
              </a:rPr>
              <a:t>Art. </a:t>
            </a:r>
            <a:r>
              <a:rPr lang="it-IT" sz="1800" u="sng" dirty="0">
                <a:solidFill>
                  <a:srgbClr val="002060"/>
                </a:solidFill>
                <a:latin typeface="Bookman Old Style" panose="02050604050505020204" pitchFamily="18" charset="0"/>
              </a:rPr>
              <a:t>29 Statuto della Corte Penale Internazionale</a:t>
            </a:r>
            <a:r>
              <a:rPr lang="it-IT" sz="1800" b="1" dirty="0">
                <a:solidFill>
                  <a:srgbClr val="002060"/>
                </a:solidFill>
                <a:latin typeface="Bookman Old Style" panose="02050604050505020204" pitchFamily="18" charset="0"/>
              </a:rPr>
              <a:t> </a:t>
            </a:r>
            <a:r>
              <a:rPr lang="it-IT" sz="1800" dirty="0">
                <a:solidFill>
                  <a:srgbClr val="002060"/>
                </a:solidFill>
                <a:latin typeface="Bookman Old Style" panose="02050604050505020204" pitchFamily="18" charset="0"/>
              </a:rPr>
              <a:t>del 2002, ratificato dall’Italia </a:t>
            </a:r>
            <a:r>
              <a:rPr lang="it-IT" sz="1800" dirty="0">
                <a:solidFill>
                  <a:srgbClr val="000066"/>
                </a:solidFill>
                <a:latin typeface="Bookman Old Style" panose="02050604050505020204" pitchFamily="18" charset="0"/>
              </a:rPr>
              <a:t>). </a:t>
            </a:r>
          </a:p>
          <a:p>
            <a:pPr marL="285750" indent="-285750" algn="just">
              <a:buFont typeface="Arial" panose="020B0604020202020204" pitchFamily="34" charset="0"/>
              <a:buChar char="•"/>
            </a:pPr>
            <a:endParaRPr lang="it-IT" sz="1800" dirty="0">
              <a:solidFill>
                <a:srgbClr val="000066"/>
              </a:solidFill>
              <a:latin typeface="Bookman Old Style" panose="02050604050505020204" pitchFamily="18" charset="0"/>
            </a:endParaRPr>
          </a:p>
        </p:txBody>
      </p:sp>
    </p:spTree>
    <p:extLst>
      <p:ext uri="{BB962C8B-B14F-4D97-AF65-F5344CB8AC3E}">
        <p14:creationId xmlns:p14="http://schemas.microsoft.com/office/powerpoint/2010/main" val="2111041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CAFE6DE7-F8B9-4A02-B1CD-14F73B62B2BD}"/>
              </a:ext>
            </a:extLst>
          </p:cNvPr>
          <p:cNvSpPr>
            <a:spLocks noGrp="1"/>
          </p:cNvSpPr>
          <p:nvPr>
            <p:ph idx="1"/>
          </p:nvPr>
        </p:nvSpPr>
        <p:spPr>
          <a:xfrm>
            <a:off x="474132" y="423333"/>
            <a:ext cx="11548533" cy="6427259"/>
          </a:xfrm>
        </p:spPr>
        <p:txBody>
          <a:bodyPr>
            <a:normAutofit/>
          </a:bodyPr>
          <a:lstStyle/>
          <a:p>
            <a:pPr algn="just"/>
            <a:r>
              <a:rPr lang="it-IT" sz="1800" b="1" dirty="0">
                <a:solidFill>
                  <a:srgbClr val="000066"/>
                </a:solidFill>
                <a:latin typeface="Bookman Old Style" panose="02050604050505020204" pitchFamily="18" charset="0"/>
              </a:rPr>
              <a:t>Gli artt. 10 e 25 della Costituzione convivono e il secondo non impedisce, nei</a:t>
            </a:r>
            <a:r>
              <a:rPr lang="it-IT" sz="1800" dirty="0">
                <a:solidFill>
                  <a:srgbClr val="000066"/>
                </a:solidFill>
                <a:latin typeface="Bookman Old Style" panose="02050604050505020204" pitchFamily="18" charset="0"/>
              </a:rPr>
              <a:t> </a:t>
            </a:r>
            <a:r>
              <a:rPr lang="it-IT" sz="1800" b="1" dirty="0">
                <a:solidFill>
                  <a:srgbClr val="000066"/>
                </a:solidFill>
                <a:latin typeface="Bookman Old Style" panose="02050604050505020204" pitchFamily="18" charset="0"/>
              </a:rPr>
              <a:t>rapporti internazionali, la deroga al principio «</a:t>
            </a:r>
            <a:r>
              <a:rPr lang="it-IT" sz="1800" b="1" dirty="0" err="1">
                <a:solidFill>
                  <a:srgbClr val="000066"/>
                </a:solidFill>
                <a:latin typeface="Bookman Old Style" panose="02050604050505020204" pitchFamily="18" charset="0"/>
              </a:rPr>
              <a:t>nullum</a:t>
            </a:r>
            <a:r>
              <a:rPr lang="it-IT" sz="1800" b="1" dirty="0">
                <a:solidFill>
                  <a:srgbClr val="000066"/>
                </a:solidFill>
                <a:latin typeface="Bookman Old Style" panose="02050604050505020204" pitchFamily="18" charset="0"/>
              </a:rPr>
              <a:t> crimen, nulla </a:t>
            </a:r>
            <a:r>
              <a:rPr lang="it-IT" sz="1800" b="1" dirty="0" err="1">
                <a:solidFill>
                  <a:srgbClr val="000066"/>
                </a:solidFill>
                <a:latin typeface="Bookman Old Style" panose="02050604050505020204" pitchFamily="18" charset="0"/>
              </a:rPr>
              <a:t>poena</a:t>
            </a:r>
            <a:r>
              <a:rPr lang="it-IT" sz="1800" b="1" dirty="0">
                <a:solidFill>
                  <a:srgbClr val="000066"/>
                </a:solidFill>
                <a:latin typeface="Bookman Old Style" panose="02050604050505020204" pitchFamily="18" charset="0"/>
              </a:rPr>
              <a:t> sine lege</a:t>
            </a:r>
            <a:r>
              <a:rPr lang="it-IT" sz="1800" dirty="0">
                <a:solidFill>
                  <a:srgbClr val="000066"/>
                </a:solidFill>
                <a:latin typeface="Bookman Old Style" panose="02050604050505020204" pitchFamily="18" charset="0"/>
              </a:rPr>
              <a:t>». Si veda infatti l’art. </a:t>
            </a:r>
            <a:r>
              <a:rPr lang="it-IT" sz="1800" b="1" dirty="0">
                <a:solidFill>
                  <a:srgbClr val="000066"/>
                </a:solidFill>
                <a:latin typeface="Bookman Old Style" panose="02050604050505020204" pitchFamily="18" charset="0"/>
              </a:rPr>
              <a:t>7 comma  2 della Convenzione EDU </a:t>
            </a:r>
            <a:r>
              <a:rPr lang="it-IT" sz="1800" dirty="0">
                <a:solidFill>
                  <a:srgbClr val="000066"/>
                </a:solidFill>
                <a:latin typeface="Bookman Old Style" panose="02050604050505020204" pitchFamily="18" charset="0"/>
              </a:rPr>
              <a:t>che afferma: «</a:t>
            </a:r>
            <a:r>
              <a:rPr lang="it-IT" sz="1800" i="1" dirty="0">
                <a:solidFill>
                  <a:srgbClr val="000066"/>
                </a:solidFill>
                <a:latin typeface="Bookman Old Style" panose="02050604050505020204" pitchFamily="18" charset="0"/>
              </a:rPr>
              <a:t>Il presente articolo non ostacolerà il giudizio e la condanna di una persona colpevole di una azione o di una omissione che, al momento in cui è stata commessa, costituiva un crimine secondo i principi generali di diritto riconosciuti dalle nazioni civili</a:t>
            </a:r>
            <a:r>
              <a:rPr lang="it-IT" sz="1800" dirty="0">
                <a:solidFill>
                  <a:srgbClr val="000066"/>
                </a:solidFill>
                <a:latin typeface="Bookman Old Style" panose="02050604050505020204" pitchFamily="18" charset="0"/>
              </a:rPr>
              <a:t>».</a:t>
            </a:r>
          </a:p>
          <a:p>
            <a:pPr algn="just"/>
            <a:r>
              <a:rPr lang="it-IT" sz="1800" dirty="0">
                <a:solidFill>
                  <a:srgbClr val="000066"/>
                </a:solidFill>
                <a:latin typeface="Bookman Old Style" panose="02050604050505020204" pitchFamily="18" charset="0"/>
              </a:rPr>
              <a:t>Se, </a:t>
            </a:r>
            <a:r>
              <a:rPr lang="it-IT" sz="1800" b="1" dirty="0">
                <a:solidFill>
                  <a:srgbClr val="000066"/>
                </a:solidFill>
                <a:latin typeface="Bookman Old Style" panose="02050604050505020204" pitchFamily="18" charset="0"/>
              </a:rPr>
              <a:t>nell’ambito dei rapporti internazionali</a:t>
            </a:r>
            <a:r>
              <a:rPr lang="it-IT" sz="1800" dirty="0">
                <a:solidFill>
                  <a:srgbClr val="000066"/>
                </a:solidFill>
                <a:latin typeface="Bookman Old Style" panose="02050604050505020204" pitchFamily="18" charset="0"/>
              </a:rPr>
              <a:t>, vale questo principio, </a:t>
            </a:r>
            <a:r>
              <a:rPr lang="it-IT" sz="1800" b="1" dirty="0">
                <a:solidFill>
                  <a:srgbClr val="000066"/>
                </a:solidFill>
                <a:latin typeface="Bookman Old Style" panose="02050604050505020204" pitchFamily="18" charset="0"/>
              </a:rPr>
              <a:t>a maggior ragione</a:t>
            </a:r>
            <a:r>
              <a:rPr lang="it-IT" sz="1800" dirty="0">
                <a:solidFill>
                  <a:srgbClr val="000066"/>
                </a:solidFill>
                <a:latin typeface="Bookman Old Style" panose="02050604050505020204" pitchFamily="18" charset="0"/>
              </a:rPr>
              <a:t>, sempre in tale ambito, </a:t>
            </a:r>
            <a:r>
              <a:rPr lang="it-IT" sz="1800" b="1" dirty="0">
                <a:solidFill>
                  <a:srgbClr val="000066"/>
                </a:solidFill>
                <a:latin typeface="Bookman Old Style" panose="02050604050505020204" pitchFamily="18" charset="0"/>
              </a:rPr>
              <a:t>vale</a:t>
            </a:r>
            <a:r>
              <a:rPr lang="it-IT" sz="1800" dirty="0">
                <a:solidFill>
                  <a:srgbClr val="000066"/>
                </a:solidFill>
                <a:latin typeface="Bookman Old Style" panose="02050604050505020204" pitchFamily="18" charset="0"/>
              </a:rPr>
              <a:t> </a:t>
            </a:r>
            <a:r>
              <a:rPr lang="it-IT" sz="1800" b="1" dirty="0">
                <a:solidFill>
                  <a:srgbClr val="000066"/>
                </a:solidFill>
                <a:latin typeface="Bookman Old Style" panose="02050604050505020204" pitchFamily="18" charset="0"/>
              </a:rPr>
              <a:t>l’imprescrittibilità dei reati cc.dd. di «diritto naturale»</a:t>
            </a:r>
            <a:r>
              <a:rPr lang="it-IT" sz="1800" dirty="0">
                <a:solidFill>
                  <a:srgbClr val="000066"/>
                </a:solidFill>
                <a:latin typeface="Bookman Old Style" panose="02050604050505020204" pitchFamily="18" charset="0"/>
              </a:rPr>
              <a:t>, puniti anche in assenza di una formale fattispecie legale. L’imprescrittibilità, strettamente connessa al tipo di crimine, è </a:t>
            </a:r>
            <a:r>
              <a:rPr lang="it-IT" sz="1800" b="1" dirty="0">
                <a:solidFill>
                  <a:srgbClr val="000066"/>
                </a:solidFill>
                <a:latin typeface="Bookman Old Style" panose="02050604050505020204" pitchFamily="18" charset="0"/>
              </a:rPr>
              <a:t>sancita dal diritto consuetudinario </a:t>
            </a:r>
            <a:r>
              <a:rPr lang="it-IT" sz="1800" dirty="0">
                <a:solidFill>
                  <a:srgbClr val="000066"/>
                </a:solidFill>
                <a:latin typeface="Bookman Old Style" panose="02050604050505020204" pitchFamily="18" charset="0"/>
              </a:rPr>
              <a:t>generalmente riconosciuto dai Paesi civili.</a:t>
            </a:r>
          </a:p>
          <a:p>
            <a:pPr algn="just"/>
            <a:r>
              <a:rPr lang="it-IT" sz="1800" dirty="0">
                <a:solidFill>
                  <a:srgbClr val="000066"/>
                </a:solidFill>
                <a:latin typeface="Bookman Old Style" panose="02050604050505020204" pitchFamily="18" charset="0"/>
              </a:rPr>
              <a:t>In </a:t>
            </a:r>
            <a:r>
              <a:rPr lang="it-IT" sz="1800" b="1" dirty="0">
                <a:solidFill>
                  <a:srgbClr val="000066"/>
                </a:solidFill>
                <a:latin typeface="Bookman Old Style" panose="02050604050505020204" pitchFamily="18" charset="0"/>
              </a:rPr>
              <a:t>giurisprudenza</a:t>
            </a:r>
            <a:r>
              <a:rPr lang="it-IT" sz="1800" dirty="0">
                <a:solidFill>
                  <a:srgbClr val="000066"/>
                </a:solidFill>
                <a:latin typeface="Bookman Old Style" panose="02050604050505020204" pitchFamily="18" charset="0"/>
              </a:rPr>
              <a:t> questa imprescrittibilità è affermata da:</a:t>
            </a:r>
          </a:p>
          <a:p>
            <a:pPr algn="just"/>
            <a:r>
              <a:rPr lang="it-IT" sz="1800" dirty="0">
                <a:solidFill>
                  <a:srgbClr val="000066"/>
                </a:solidFill>
                <a:latin typeface="Bookman Old Style" panose="02050604050505020204" pitchFamily="18" charset="0"/>
              </a:rPr>
              <a:t>Sentenza </a:t>
            </a:r>
            <a:r>
              <a:rPr lang="it-IT" sz="1800" b="1" dirty="0">
                <a:solidFill>
                  <a:srgbClr val="000066"/>
                </a:solidFill>
                <a:latin typeface="Bookman Old Style" panose="02050604050505020204" pitchFamily="18" charset="0"/>
              </a:rPr>
              <a:t>Priebke</a:t>
            </a:r>
            <a:r>
              <a:rPr lang="it-IT" sz="1800" dirty="0">
                <a:solidFill>
                  <a:srgbClr val="000066"/>
                </a:solidFill>
                <a:latin typeface="Bookman Old Style" panose="02050604050505020204" pitchFamily="18" charset="0"/>
              </a:rPr>
              <a:t> del Tribunale Militare di Roma del 22.07.1997; Corte di Cassazione, SU civili,  </a:t>
            </a:r>
            <a:r>
              <a:rPr lang="it-IT" sz="1800" b="1" dirty="0">
                <a:solidFill>
                  <a:srgbClr val="000066"/>
                </a:solidFill>
                <a:latin typeface="Bookman Old Style" panose="02050604050505020204" pitchFamily="18" charset="0"/>
              </a:rPr>
              <a:t>Ferrini</a:t>
            </a:r>
            <a:r>
              <a:rPr lang="it-IT" sz="1800" dirty="0">
                <a:solidFill>
                  <a:srgbClr val="000066"/>
                </a:solidFill>
                <a:latin typeface="Bookman Old Style" panose="02050604050505020204" pitchFamily="18" charset="0"/>
              </a:rPr>
              <a:t>, n. 5044/2004; Corte EDU, </a:t>
            </a:r>
            <a:r>
              <a:rPr lang="it-IT" sz="1800" b="1" dirty="0" err="1">
                <a:solidFill>
                  <a:srgbClr val="000066"/>
                </a:solidFill>
                <a:latin typeface="Bookman Old Style" panose="02050604050505020204" pitchFamily="18" charset="0"/>
              </a:rPr>
              <a:t>Kolk</a:t>
            </a:r>
            <a:r>
              <a:rPr lang="it-IT" sz="1800" b="1" dirty="0">
                <a:solidFill>
                  <a:srgbClr val="000066"/>
                </a:solidFill>
                <a:latin typeface="Bookman Old Style" panose="02050604050505020204" pitchFamily="18" charset="0"/>
              </a:rPr>
              <a:t> e </a:t>
            </a:r>
            <a:r>
              <a:rPr lang="it-IT" sz="1800" b="1" dirty="0" err="1">
                <a:solidFill>
                  <a:srgbClr val="000066"/>
                </a:solidFill>
                <a:latin typeface="Bookman Old Style" panose="02050604050505020204" pitchFamily="18" charset="0"/>
              </a:rPr>
              <a:t>Kislyiy</a:t>
            </a:r>
            <a:r>
              <a:rPr lang="it-IT" sz="1800" b="1" dirty="0">
                <a:solidFill>
                  <a:srgbClr val="000066"/>
                </a:solidFill>
                <a:latin typeface="Bookman Old Style" panose="02050604050505020204" pitchFamily="18" charset="0"/>
              </a:rPr>
              <a:t> c. Estonia</a:t>
            </a:r>
            <a:r>
              <a:rPr lang="it-IT" sz="1800" dirty="0">
                <a:solidFill>
                  <a:srgbClr val="000066"/>
                </a:solidFill>
                <a:latin typeface="Bookman Old Style" panose="02050604050505020204" pitchFamily="18" charset="0"/>
              </a:rPr>
              <a:t>, 17 gennaio 2006 e Corte interamericana dei diritti umani, </a:t>
            </a:r>
            <a:r>
              <a:rPr lang="it-IT" sz="1800" b="1" dirty="0" err="1">
                <a:solidFill>
                  <a:srgbClr val="000066"/>
                </a:solidFill>
                <a:latin typeface="Bookman Old Style" panose="02050604050505020204" pitchFamily="18" charset="0"/>
              </a:rPr>
              <a:t>Almonacid</a:t>
            </a:r>
            <a:r>
              <a:rPr lang="it-IT" sz="1800" b="1" dirty="0">
                <a:solidFill>
                  <a:srgbClr val="000066"/>
                </a:solidFill>
                <a:latin typeface="Bookman Old Style" panose="02050604050505020204" pitchFamily="18" charset="0"/>
              </a:rPr>
              <a:t>-Arellano c. Cile</a:t>
            </a:r>
            <a:r>
              <a:rPr lang="it-IT" sz="1800" dirty="0">
                <a:solidFill>
                  <a:srgbClr val="000066"/>
                </a:solidFill>
                <a:latin typeface="Bookman Old Style" panose="02050604050505020204" pitchFamily="18" charset="0"/>
              </a:rPr>
              <a:t>, 26 settembre 2006.</a:t>
            </a:r>
          </a:p>
          <a:p>
            <a:pPr algn="just"/>
            <a:r>
              <a:rPr lang="it-IT" sz="1800" dirty="0">
                <a:solidFill>
                  <a:srgbClr val="000066"/>
                </a:solidFill>
                <a:latin typeface="Bookman Old Style" panose="02050604050505020204" pitchFamily="18" charset="0"/>
              </a:rPr>
              <a:t>Ne consegue che, a prescindere dall’introduzione, nel diritto interno, di una fattispecie corrispondente allo specifico crimine contro l’umanità (nel caso citato, la tortura), </a:t>
            </a:r>
            <a:r>
              <a:rPr lang="it-IT" sz="1800" b="1" dirty="0">
                <a:solidFill>
                  <a:srgbClr val="000066"/>
                </a:solidFill>
                <a:latin typeface="Bookman Old Style" panose="02050604050505020204" pitchFamily="18" charset="0"/>
              </a:rPr>
              <a:t>nei rapporti con gli altri Stati il crimine contro l’umanità, in quanto tale, obbliga lo Stato richiesto ad estradare</a:t>
            </a:r>
            <a:r>
              <a:rPr lang="it-IT" sz="1800" dirty="0">
                <a:solidFill>
                  <a:srgbClr val="000066"/>
                </a:solidFill>
                <a:latin typeface="Bookman Old Style" panose="02050604050505020204" pitchFamily="18" charset="0"/>
              </a:rPr>
              <a:t>. Nei rapporti regolati da convenzioni internazionali, cioè, non c’è spazio per negare l’imprescrittibilità a questa tipologia di crimini.</a:t>
            </a:r>
          </a:p>
          <a:p>
            <a:pPr algn="just"/>
            <a:r>
              <a:rPr lang="it-IT" sz="1800" dirty="0">
                <a:solidFill>
                  <a:srgbClr val="000066"/>
                </a:solidFill>
                <a:latin typeface="Bookman Old Style" panose="02050604050505020204" pitchFamily="18" charset="0"/>
              </a:rPr>
              <a:t>La tesi in esame è stata sostenuta dalla </a:t>
            </a:r>
            <a:r>
              <a:rPr lang="it-IT" sz="1800" b="1" dirty="0">
                <a:solidFill>
                  <a:srgbClr val="000066"/>
                </a:solidFill>
                <a:latin typeface="Bookman Old Style" panose="02050604050505020204" pitchFamily="18" charset="0"/>
              </a:rPr>
              <a:t>Corte d’Appello de L’Aquila con decisione 4/4/2013 nel caso </a:t>
            </a:r>
            <a:r>
              <a:rPr lang="it-IT" sz="1800" b="1" dirty="0" err="1">
                <a:solidFill>
                  <a:srgbClr val="000066"/>
                </a:solidFill>
                <a:latin typeface="Bookman Old Style" panose="02050604050505020204" pitchFamily="18" charset="0"/>
              </a:rPr>
              <a:t>Malatto</a:t>
            </a:r>
            <a:r>
              <a:rPr lang="it-IT" sz="1800" b="1" dirty="0">
                <a:solidFill>
                  <a:srgbClr val="000066"/>
                </a:solidFill>
                <a:latin typeface="Bookman Old Style" panose="02050604050505020204" pitchFamily="18" charset="0"/>
              </a:rPr>
              <a:t> </a:t>
            </a:r>
            <a:r>
              <a:rPr lang="it-IT" sz="1800" dirty="0">
                <a:solidFill>
                  <a:srgbClr val="000066"/>
                </a:solidFill>
                <a:latin typeface="Bookman Old Style" panose="02050604050505020204" pitchFamily="18" charset="0"/>
              </a:rPr>
              <a:t>(riformata dalla Cass. con sentenza 43170/2014) e dal Procuratore generale della Corte di cassazione, il quale, nello steso caso, si era pronunciato per la sussistenza delle condizioni per la estradizione.</a:t>
            </a:r>
          </a:p>
          <a:p>
            <a:pPr algn="just"/>
            <a:endParaRPr lang="it-IT" sz="1800" dirty="0">
              <a:solidFill>
                <a:srgbClr val="000066"/>
              </a:solidFill>
              <a:latin typeface="Bookman Old Style" panose="02050604050505020204" pitchFamily="18" charset="0"/>
            </a:endParaRPr>
          </a:p>
        </p:txBody>
      </p:sp>
    </p:spTree>
    <p:extLst>
      <p:ext uri="{BB962C8B-B14F-4D97-AF65-F5344CB8AC3E}">
        <p14:creationId xmlns:p14="http://schemas.microsoft.com/office/powerpoint/2010/main" val="3713062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CA5D92CF-151B-4AAE-9E78-70013C17CA80}"/>
              </a:ext>
            </a:extLst>
          </p:cNvPr>
          <p:cNvSpPr>
            <a:spLocks noGrp="1"/>
          </p:cNvSpPr>
          <p:nvPr>
            <p:ph idx="1"/>
          </p:nvPr>
        </p:nvSpPr>
        <p:spPr>
          <a:xfrm>
            <a:off x="237067" y="237067"/>
            <a:ext cx="11650133" cy="5939896"/>
          </a:xfrm>
        </p:spPr>
        <p:txBody>
          <a:bodyPr>
            <a:normAutofit/>
          </a:bodyPr>
          <a:lstStyle/>
          <a:p>
            <a:pPr algn="just"/>
            <a:r>
              <a:rPr lang="it-IT" sz="1800" dirty="0">
                <a:solidFill>
                  <a:srgbClr val="000066"/>
                </a:solidFill>
                <a:latin typeface="Bookman Old Style" panose="02050604050505020204" pitchFamily="18" charset="0"/>
              </a:rPr>
              <a:t>Giova ricordare, in punto di imprescrittibilità, quanto afferma la sentenza del Tribunale Militare di Roma nel </a:t>
            </a:r>
            <a:r>
              <a:rPr lang="it-IT" sz="1800" b="1" dirty="0">
                <a:solidFill>
                  <a:srgbClr val="000066"/>
                </a:solidFill>
                <a:latin typeface="Bookman Old Style" panose="02050604050505020204" pitchFamily="18" charset="0"/>
              </a:rPr>
              <a:t>caso Priebke</a:t>
            </a:r>
            <a:r>
              <a:rPr lang="it-IT" sz="1800" dirty="0">
                <a:solidFill>
                  <a:srgbClr val="000066"/>
                </a:solidFill>
                <a:latin typeface="Bookman Old Style" panose="02050604050505020204" pitchFamily="18" charset="0"/>
              </a:rPr>
              <a:t>: i </a:t>
            </a:r>
            <a:r>
              <a:rPr lang="it-IT" sz="1800" u="sng" dirty="0">
                <a:solidFill>
                  <a:srgbClr val="000066"/>
                </a:solidFill>
                <a:latin typeface="Bookman Old Style" panose="02050604050505020204" pitchFamily="18" charset="0"/>
              </a:rPr>
              <a:t>crimini contro l’umanità</a:t>
            </a:r>
            <a:r>
              <a:rPr lang="it-IT" sz="1800" dirty="0">
                <a:solidFill>
                  <a:srgbClr val="000066"/>
                </a:solidFill>
                <a:latin typeface="Bookman Old Style" panose="02050604050505020204" pitchFamily="18" charset="0"/>
              </a:rPr>
              <a:t>, per la loro gravità, «</a:t>
            </a:r>
            <a:r>
              <a:rPr lang="it-IT" sz="1800" i="1" dirty="0">
                <a:solidFill>
                  <a:srgbClr val="000066"/>
                </a:solidFill>
                <a:latin typeface="Bookman Old Style" panose="02050604050505020204" pitchFamily="18" charset="0"/>
              </a:rPr>
              <a:t>costituiscono sempre un </a:t>
            </a:r>
            <a:r>
              <a:rPr lang="it-IT" sz="1800" i="1" u="sng" dirty="0">
                <a:solidFill>
                  <a:srgbClr val="000066"/>
                </a:solidFill>
                <a:latin typeface="Bookman Old Style" panose="02050604050505020204" pitchFamily="18" charset="0"/>
              </a:rPr>
              <a:t>"vulnus" all'intima essenza dello Stato</a:t>
            </a:r>
            <a:r>
              <a:rPr lang="it-IT" sz="1800" i="1" dirty="0">
                <a:solidFill>
                  <a:srgbClr val="000066"/>
                </a:solidFill>
                <a:latin typeface="Bookman Old Style" panose="02050604050505020204" pitchFamily="18" charset="0"/>
              </a:rPr>
              <a:t> perché, a prescindere dai singoli, coinvolgono la popolazione, intesa quale elemento costitutivo del soggetto statuale, e ciò, </a:t>
            </a:r>
            <a:r>
              <a:rPr lang="it-IT" sz="1800" i="1" u="sng" dirty="0">
                <a:solidFill>
                  <a:srgbClr val="000066"/>
                </a:solidFill>
                <a:latin typeface="Bookman Old Style" panose="02050604050505020204" pitchFamily="18" charset="0"/>
              </a:rPr>
              <a:t>in una proiezione internazionalistica, ben giustifica il perpetuarsi dell'interesse a punire»</a:t>
            </a:r>
            <a:r>
              <a:rPr lang="it-IT" sz="1800" dirty="0">
                <a:solidFill>
                  <a:srgbClr val="000066"/>
                </a:solidFill>
                <a:latin typeface="Bookman Old Style" panose="02050604050505020204" pitchFamily="18" charset="0"/>
              </a:rPr>
              <a:t>. </a:t>
            </a:r>
          </a:p>
          <a:p>
            <a:pPr algn="just"/>
            <a:r>
              <a:rPr lang="it-IT" sz="1800" dirty="0">
                <a:solidFill>
                  <a:srgbClr val="000066"/>
                </a:solidFill>
                <a:latin typeface="Bookman Old Style" panose="02050604050505020204" pitchFamily="18" charset="0"/>
              </a:rPr>
              <a:t>È, anche, </a:t>
            </a:r>
            <a:r>
              <a:rPr lang="it-IT" sz="1800" b="1" dirty="0">
                <a:solidFill>
                  <a:srgbClr val="000066"/>
                </a:solidFill>
                <a:latin typeface="Bookman Old Style" panose="02050604050505020204" pitchFamily="18" charset="0"/>
              </a:rPr>
              <a:t>in gioco lo stesso diritto alla difesa delle vittime dei crimini contro l’umanità</a:t>
            </a:r>
            <a:r>
              <a:rPr lang="it-IT" sz="1800" dirty="0">
                <a:solidFill>
                  <a:srgbClr val="000066"/>
                </a:solidFill>
                <a:latin typeface="Bookman Old Style" panose="02050604050505020204" pitchFamily="18" charset="0"/>
              </a:rPr>
              <a:t>, </a:t>
            </a:r>
            <a:r>
              <a:rPr lang="it-IT" sz="1800" b="1" dirty="0">
                <a:solidFill>
                  <a:srgbClr val="000066"/>
                </a:solidFill>
                <a:latin typeface="Bookman Old Style" panose="02050604050505020204" pitchFamily="18" charset="0"/>
              </a:rPr>
              <a:t>diritto fondamentale, tutelato dagli artt. 2 e 24 Cost</a:t>
            </a:r>
            <a:r>
              <a:rPr lang="it-IT" sz="1800" dirty="0">
                <a:solidFill>
                  <a:srgbClr val="000066"/>
                </a:solidFill>
                <a:latin typeface="Bookman Old Style" panose="02050604050505020204" pitchFamily="18" charset="0"/>
              </a:rPr>
              <a:t>., che non incontra limiti nemmeno nell’interpretazione del diritto internazionale da parte degli organismi sovranazionali (quali la Corte internazionale di giustizia, in acronimo CIG). La </a:t>
            </a:r>
            <a:r>
              <a:rPr lang="it-IT" sz="1800" b="1" dirty="0">
                <a:solidFill>
                  <a:srgbClr val="000066"/>
                </a:solidFill>
                <a:latin typeface="Bookman Old Style" panose="02050604050505020204" pitchFamily="18" charset="0"/>
              </a:rPr>
              <a:t>Corte costituzionale</a:t>
            </a:r>
            <a:r>
              <a:rPr lang="it-IT" sz="1800" dirty="0">
                <a:solidFill>
                  <a:srgbClr val="000066"/>
                </a:solidFill>
                <a:latin typeface="Bookman Old Style" panose="02050604050505020204" pitchFamily="18" charset="0"/>
              </a:rPr>
              <a:t>, nella </a:t>
            </a:r>
            <a:r>
              <a:rPr lang="it-IT" sz="1800" b="1" dirty="0">
                <a:solidFill>
                  <a:srgbClr val="000066"/>
                </a:solidFill>
                <a:latin typeface="Bookman Old Style" panose="02050604050505020204" pitchFamily="18" charset="0"/>
              </a:rPr>
              <a:t>sentenza n. 238/2014</a:t>
            </a:r>
            <a:r>
              <a:rPr lang="it-IT" sz="1800" dirty="0">
                <a:solidFill>
                  <a:srgbClr val="000066"/>
                </a:solidFill>
                <a:latin typeface="Bookman Old Style" panose="02050604050505020204" pitchFamily="18" charset="0"/>
              </a:rPr>
              <a:t>, affrontando la questione della mancanza di giurisdizione dello Stato italiano nei procedimenti  per il risarcimento dei danni causati a suoi cittadini dai crimini di guerra commessi dalla Germania nel periodo nazista </a:t>
            </a:r>
            <a:r>
              <a:rPr lang="it-IT" sz="1800">
                <a:solidFill>
                  <a:srgbClr val="000066"/>
                </a:solidFill>
                <a:latin typeface="Bookman Old Style" panose="02050604050505020204" pitchFamily="18" charset="0"/>
              </a:rPr>
              <a:t>(mancanza di giurisdizione avallata </a:t>
            </a:r>
            <a:r>
              <a:rPr lang="it-IT" sz="1800" dirty="0">
                <a:solidFill>
                  <a:srgbClr val="000066"/>
                </a:solidFill>
                <a:latin typeface="Bookman Old Style" panose="02050604050505020204" pitchFamily="18" charset="0"/>
              </a:rPr>
              <a:t>dalla CIG), ha, in proposito, precisato che: «</a:t>
            </a:r>
            <a:r>
              <a:rPr lang="it-IT" sz="1800" b="1" i="1" u="sng" dirty="0">
                <a:solidFill>
                  <a:srgbClr val="000066"/>
                </a:solidFill>
                <a:latin typeface="Bookman Old Style" panose="02050604050505020204" pitchFamily="18" charset="0"/>
              </a:rPr>
              <a:t>il totale sacrificio che si richiede ad uno dei principi supremi</a:t>
            </a:r>
            <a:r>
              <a:rPr lang="it-IT" sz="1800" i="1" dirty="0">
                <a:solidFill>
                  <a:srgbClr val="000066"/>
                </a:solidFill>
                <a:latin typeface="Bookman Old Style" panose="02050604050505020204" pitchFamily="18" charset="0"/>
              </a:rPr>
              <a:t> dell'ordinamento italiano, quale senza dubbio è il diritto al giudice a tutela di diritti inviolabili, </a:t>
            </a:r>
            <a:r>
              <a:rPr lang="it-IT" sz="1800" b="1" i="1" u="sng" dirty="0">
                <a:solidFill>
                  <a:srgbClr val="000066"/>
                </a:solidFill>
                <a:latin typeface="Bookman Old Style" panose="02050604050505020204" pitchFamily="18" charset="0"/>
              </a:rPr>
              <a:t>sancito dalla combinazione degli  artt. 2 e 24 della Costituzione repubblicana, riconoscendo l'immunità  dello Stato straniero dalla giurisdizione italiana, non può giustificarsi ed essere tollerato </a:t>
            </a:r>
            <a:r>
              <a:rPr lang="it-IT" sz="1800" i="1" dirty="0">
                <a:solidFill>
                  <a:srgbClr val="000066"/>
                </a:solidFill>
                <a:latin typeface="Bookman Old Style" panose="02050604050505020204" pitchFamily="18" charset="0"/>
              </a:rPr>
              <a:t>quando ciò che si protegge è l'esercizio illegittimo della potestà di governo dello Stato straniero, quale deve ritenersi in particolare quello espresso attraverso atti ritenuti crimini di guerra e contro l'umanità, lesivi di diritti inviolabili della persona». </a:t>
            </a:r>
          </a:p>
        </p:txBody>
      </p:sp>
    </p:spTree>
    <p:extLst>
      <p:ext uri="{BB962C8B-B14F-4D97-AF65-F5344CB8AC3E}">
        <p14:creationId xmlns:p14="http://schemas.microsoft.com/office/powerpoint/2010/main" val="3821255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ABF36DF-8F0C-437D-97A5-6ACDF3383F72}"/>
              </a:ext>
            </a:extLst>
          </p:cNvPr>
          <p:cNvSpPr>
            <a:spLocks noGrp="1"/>
          </p:cNvSpPr>
          <p:nvPr>
            <p:ph idx="1"/>
          </p:nvPr>
        </p:nvSpPr>
        <p:spPr>
          <a:xfrm>
            <a:off x="838200" y="585216"/>
            <a:ext cx="10515600" cy="5591747"/>
          </a:xfrm>
        </p:spPr>
        <p:txBody>
          <a:bodyPr/>
          <a:lstStyle/>
          <a:p>
            <a:endParaRPr lang="it-IT" dirty="0"/>
          </a:p>
          <a:p>
            <a:endParaRPr lang="it-IT" dirty="0"/>
          </a:p>
          <a:p>
            <a:endParaRPr lang="it-IT" dirty="0"/>
          </a:p>
          <a:p>
            <a:endParaRPr lang="it-IT" dirty="0"/>
          </a:p>
          <a:p>
            <a:pPr marL="0" indent="0" algn="ctr">
              <a:buNone/>
            </a:pPr>
            <a:r>
              <a:rPr lang="it-IT" sz="3600" dirty="0">
                <a:solidFill>
                  <a:srgbClr val="000066"/>
                </a:solidFill>
                <a:latin typeface="Bookman Old Style" panose="02050604050505020204" pitchFamily="18" charset="0"/>
              </a:rPr>
              <a:t>Grazie per l’attenzione</a:t>
            </a:r>
          </a:p>
          <a:p>
            <a:pPr algn="ctr"/>
            <a:endParaRPr lang="it-IT" sz="3600" dirty="0">
              <a:solidFill>
                <a:srgbClr val="000066"/>
              </a:solidFill>
              <a:latin typeface="Bookman Old Style" panose="02050604050505020204" pitchFamily="18" charset="0"/>
            </a:endParaRPr>
          </a:p>
          <a:p>
            <a:pPr marL="0" indent="0" algn="ctr">
              <a:buNone/>
            </a:pPr>
            <a:r>
              <a:rPr lang="it-IT" sz="2400" dirty="0">
                <a:solidFill>
                  <a:srgbClr val="000066"/>
                </a:solidFill>
                <a:latin typeface="Bookman Old Style" panose="02050604050505020204" pitchFamily="18" charset="0"/>
              </a:rPr>
              <a:t>(Alberto </a:t>
            </a:r>
            <a:r>
              <a:rPr lang="it-IT" sz="2400" dirty="0" err="1">
                <a:solidFill>
                  <a:srgbClr val="000066"/>
                </a:solidFill>
                <a:latin typeface="Bookman Old Style" panose="02050604050505020204" pitchFamily="18" charset="0"/>
              </a:rPr>
              <a:t>Candi</a:t>
            </a:r>
            <a:r>
              <a:rPr lang="it-IT" sz="2400" dirty="0">
                <a:solidFill>
                  <a:srgbClr val="000066"/>
                </a:solidFill>
                <a:latin typeface="Bookman Old Style" panose="02050604050505020204" pitchFamily="18" charset="0"/>
              </a:rPr>
              <a:t> – Irene Milazzo)</a:t>
            </a:r>
          </a:p>
        </p:txBody>
      </p:sp>
    </p:spTree>
    <p:extLst>
      <p:ext uri="{BB962C8B-B14F-4D97-AF65-F5344CB8AC3E}">
        <p14:creationId xmlns:p14="http://schemas.microsoft.com/office/powerpoint/2010/main" val="1137881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02C8502A-43CB-4BC6-B6FE-6FD5B3714373}"/>
              </a:ext>
            </a:extLst>
          </p:cNvPr>
          <p:cNvSpPr txBox="1"/>
          <p:nvPr/>
        </p:nvSpPr>
        <p:spPr>
          <a:xfrm>
            <a:off x="1066800" y="1028700"/>
            <a:ext cx="10372725" cy="3108543"/>
          </a:xfrm>
          <a:prstGeom prst="rect">
            <a:avLst/>
          </a:prstGeom>
          <a:noFill/>
        </p:spPr>
        <p:txBody>
          <a:bodyPr wrap="square" rtlCol="0">
            <a:spAutoFit/>
          </a:bodyPr>
          <a:lstStyle/>
          <a:p>
            <a:r>
              <a:rPr lang="it-IT" sz="2800" b="1" dirty="0">
                <a:solidFill>
                  <a:srgbClr val="000066"/>
                </a:solidFill>
                <a:latin typeface="Bookman Old Style" panose="02050604050505020204" pitchFamily="18" charset="0"/>
              </a:rPr>
              <a:t>SOMMARIO:</a:t>
            </a:r>
          </a:p>
          <a:p>
            <a:endParaRPr lang="it-IT" sz="2800" b="1" dirty="0">
              <a:solidFill>
                <a:srgbClr val="000066"/>
              </a:solidFill>
              <a:latin typeface="Bookman Old Style" panose="02050604050505020204" pitchFamily="18" charset="0"/>
            </a:endParaRPr>
          </a:p>
          <a:p>
            <a:endParaRPr lang="it-IT" sz="2800" b="1" dirty="0">
              <a:solidFill>
                <a:srgbClr val="000066"/>
              </a:solidFill>
              <a:latin typeface="Bookman Old Style" panose="02050604050505020204" pitchFamily="18" charset="0"/>
            </a:endParaRPr>
          </a:p>
          <a:p>
            <a:pPr marL="400050" indent="-400050">
              <a:buAutoNum type="romanUcPeriod"/>
            </a:pPr>
            <a:r>
              <a:rPr lang="it-IT" sz="2800" dirty="0">
                <a:solidFill>
                  <a:srgbClr val="000066"/>
                </a:solidFill>
                <a:latin typeface="Bookman Old Style" panose="02050604050505020204" pitchFamily="18" charset="0"/>
              </a:rPr>
              <a:t>Focus teorici sulla procedura di estradizione</a:t>
            </a:r>
          </a:p>
          <a:p>
            <a:pPr marL="400050" indent="-400050">
              <a:buAutoNum type="romanUcPeriod"/>
            </a:pPr>
            <a:endParaRPr lang="it-IT" sz="2800" dirty="0">
              <a:solidFill>
                <a:srgbClr val="000066"/>
              </a:solidFill>
              <a:latin typeface="Bookman Old Style" panose="02050604050505020204" pitchFamily="18" charset="0"/>
            </a:endParaRPr>
          </a:p>
          <a:p>
            <a:pPr marL="400050" indent="-400050">
              <a:buAutoNum type="romanUcPeriod"/>
            </a:pPr>
            <a:endParaRPr lang="it-IT" sz="2800" dirty="0">
              <a:solidFill>
                <a:srgbClr val="000066"/>
              </a:solidFill>
              <a:latin typeface="Bookman Old Style" panose="02050604050505020204" pitchFamily="18" charset="0"/>
            </a:endParaRPr>
          </a:p>
          <a:p>
            <a:pPr marL="400050" indent="-400050">
              <a:buAutoNum type="romanUcPeriod"/>
            </a:pPr>
            <a:r>
              <a:rPr lang="it-IT" sz="2800" dirty="0">
                <a:solidFill>
                  <a:srgbClr val="000066"/>
                </a:solidFill>
                <a:latin typeface="Bookman Old Style" panose="02050604050505020204" pitchFamily="18" charset="0"/>
              </a:rPr>
              <a:t>Casi trattati dalla Procura Generale di Bologna </a:t>
            </a:r>
            <a:endParaRPr lang="it-IT" sz="2000" dirty="0">
              <a:solidFill>
                <a:srgbClr val="000066"/>
              </a:solidFill>
              <a:latin typeface="Bookman Old Style" panose="02050604050505020204" pitchFamily="18" charset="0"/>
            </a:endParaRPr>
          </a:p>
        </p:txBody>
      </p:sp>
    </p:spTree>
    <p:extLst>
      <p:ext uri="{BB962C8B-B14F-4D97-AF65-F5344CB8AC3E}">
        <p14:creationId xmlns:p14="http://schemas.microsoft.com/office/powerpoint/2010/main" val="306754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A2E38AD5-803B-4C41-B483-C123C22838F7}"/>
              </a:ext>
            </a:extLst>
          </p:cNvPr>
          <p:cNvSpPr txBox="1"/>
          <p:nvPr/>
        </p:nvSpPr>
        <p:spPr>
          <a:xfrm>
            <a:off x="400050" y="412789"/>
            <a:ext cx="10972800" cy="6309420"/>
          </a:xfrm>
          <a:prstGeom prst="rect">
            <a:avLst/>
          </a:prstGeom>
          <a:noFill/>
        </p:spPr>
        <p:txBody>
          <a:bodyPr wrap="square" rtlCol="0">
            <a:spAutoFit/>
          </a:bodyPr>
          <a:lstStyle/>
          <a:p>
            <a:pPr marL="400050" indent="-400050">
              <a:buAutoNum type="romanUcPeriod"/>
            </a:pPr>
            <a:r>
              <a:rPr lang="it-IT" sz="2400" b="1" u="sng" dirty="0">
                <a:solidFill>
                  <a:srgbClr val="000066"/>
                </a:solidFill>
                <a:latin typeface="Bookman Old Style" panose="02050604050505020204" pitchFamily="18" charset="0"/>
              </a:rPr>
              <a:t>Focus teorici sulla procedura di estradizione</a:t>
            </a:r>
          </a:p>
          <a:p>
            <a:pPr marL="400050" indent="-400050">
              <a:buAutoNum type="romanUcPeriod"/>
            </a:pPr>
            <a:endParaRPr lang="it-IT" dirty="0">
              <a:solidFill>
                <a:srgbClr val="000066"/>
              </a:solidFill>
              <a:latin typeface="Bookman Old Style" panose="02050604050505020204" pitchFamily="18" charset="0"/>
            </a:endParaRPr>
          </a:p>
          <a:p>
            <a:pPr marL="342900" indent="-342900">
              <a:buAutoNum type="alphaUcParenR"/>
            </a:pPr>
            <a:r>
              <a:rPr lang="it-IT" sz="2000" b="1" dirty="0">
                <a:solidFill>
                  <a:srgbClr val="000066"/>
                </a:solidFill>
                <a:latin typeface="Bookman Old Style" panose="02050604050505020204" pitchFamily="18" charset="0"/>
              </a:rPr>
              <a:t>Revoca e sostituzione delle misure cautelari</a:t>
            </a:r>
          </a:p>
          <a:p>
            <a:pPr marL="342900" indent="-342900">
              <a:buAutoNum type="alphaUcParenR"/>
            </a:pPr>
            <a:endParaRPr lang="it-IT" dirty="0">
              <a:solidFill>
                <a:srgbClr val="000066"/>
              </a:solidFill>
              <a:latin typeface="Bookman Old Style" panose="02050604050505020204" pitchFamily="18" charset="0"/>
            </a:endParaRPr>
          </a:p>
          <a:p>
            <a:r>
              <a:rPr lang="it-IT" b="1" dirty="0">
                <a:solidFill>
                  <a:srgbClr val="000066"/>
                </a:solidFill>
                <a:latin typeface="Bookman Old Style" panose="02050604050505020204" pitchFamily="18" charset="0"/>
              </a:rPr>
              <a:t>Art. 718 c.p.p.: </a:t>
            </a:r>
            <a:r>
              <a:rPr lang="it-IT" dirty="0">
                <a:solidFill>
                  <a:srgbClr val="000066"/>
                </a:solidFill>
                <a:latin typeface="Bookman Old Style" panose="02050604050505020204" pitchFamily="18" charset="0"/>
              </a:rPr>
              <a:t>1. La revoca e la sostituzione delle misure previste dagli articoli precedenti </a:t>
            </a:r>
            <a:r>
              <a:rPr lang="it-IT" u="sng" dirty="0">
                <a:solidFill>
                  <a:srgbClr val="000066"/>
                </a:solidFill>
                <a:latin typeface="Bookman Old Style" panose="02050604050505020204" pitchFamily="18" charset="0"/>
              </a:rPr>
              <a:t>sono disposte in camera di consiglio dalla corte di appello o</a:t>
            </a:r>
            <a:r>
              <a:rPr lang="it-IT" dirty="0">
                <a:solidFill>
                  <a:srgbClr val="000066"/>
                </a:solidFill>
                <a:latin typeface="Bookman Old Style" panose="02050604050505020204" pitchFamily="18" charset="0"/>
              </a:rPr>
              <a:t>, nel corso del procedimento davanti alla Corte di cassazione, dalla corte medesima.</a:t>
            </a:r>
            <a:br>
              <a:rPr lang="it-IT" dirty="0">
                <a:solidFill>
                  <a:srgbClr val="000066"/>
                </a:solidFill>
                <a:latin typeface="Bookman Old Style" panose="02050604050505020204" pitchFamily="18" charset="0"/>
              </a:rPr>
            </a:br>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b="1" u="sng" dirty="0">
                <a:solidFill>
                  <a:srgbClr val="000066"/>
                </a:solidFill>
                <a:latin typeface="Bookman Old Style" panose="02050604050505020204" pitchFamily="18" charset="0"/>
              </a:rPr>
              <a:t>Udienza obbligatoria</a:t>
            </a:r>
            <a:r>
              <a:rPr lang="it-IT" u="sng" dirty="0">
                <a:solidFill>
                  <a:srgbClr val="000066"/>
                </a:solidFill>
                <a:latin typeface="Bookman Old Style" panose="02050604050505020204" pitchFamily="18" charset="0"/>
              </a:rPr>
              <a:t>, a differenza del MAE</a:t>
            </a:r>
            <a:r>
              <a:rPr lang="it-IT" dirty="0">
                <a:solidFill>
                  <a:srgbClr val="000066"/>
                </a:solidFill>
                <a:latin typeface="Bookman Old Style" panose="02050604050505020204" pitchFamily="18" charset="0"/>
              </a:rPr>
              <a:t> in cui, in assenza di analoga previsione e in presenza del richiamo al titolo I Libro IV contenuto nell’art. 9.5 l. 69/2005, si ritiene che il contraddittorio possa essere anche cartolare.</a:t>
            </a:r>
          </a:p>
          <a:p>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b="1" dirty="0">
                <a:solidFill>
                  <a:srgbClr val="000066"/>
                </a:solidFill>
                <a:latin typeface="Bookman Old Style" panose="02050604050505020204" pitchFamily="18" charset="0"/>
              </a:rPr>
              <a:t>Cass. </a:t>
            </a:r>
            <a:r>
              <a:rPr lang="it-IT" b="1" dirty="0" err="1">
                <a:solidFill>
                  <a:srgbClr val="000066"/>
                </a:solidFill>
                <a:latin typeface="Bookman Old Style" panose="02050604050505020204" pitchFamily="18" charset="0"/>
              </a:rPr>
              <a:t>pen</a:t>
            </a:r>
            <a:r>
              <a:rPr lang="it-IT" b="1" dirty="0">
                <a:solidFill>
                  <a:srgbClr val="000066"/>
                </a:solidFill>
                <a:latin typeface="Bookman Old Style" panose="02050604050505020204" pitchFamily="18" charset="0"/>
              </a:rPr>
              <a:t>., SU, n. 26156/2003</a:t>
            </a:r>
            <a:r>
              <a:rPr lang="it-IT" dirty="0">
                <a:solidFill>
                  <a:srgbClr val="000066"/>
                </a:solidFill>
                <a:latin typeface="Bookman Old Style" panose="02050604050505020204" pitchFamily="18" charset="0"/>
              </a:rPr>
              <a:t>: «</a:t>
            </a:r>
            <a:r>
              <a:rPr lang="it-IT" i="1" dirty="0">
                <a:solidFill>
                  <a:srgbClr val="000066"/>
                </a:solidFill>
                <a:latin typeface="Bookman Old Style" panose="02050604050505020204" pitchFamily="18" charset="0"/>
              </a:rPr>
              <a:t>Il procedimento in camera di consiglio davanti alla Corte d'appello chiamata a deliberare sulla richiesta di revoca o sostituzione della misura coercitiva disposta nei confronti dell'estradando </a:t>
            </a:r>
            <a:r>
              <a:rPr lang="it-IT" i="1" u="sng" dirty="0">
                <a:solidFill>
                  <a:srgbClr val="000066"/>
                </a:solidFill>
                <a:latin typeface="Bookman Old Style" panose="02050604050505020204" pitchFamily="18" charset="0"/>
              </a:rPr>
              <a:t>deve svolgersi nelle forme "partecipate" previste dall'art. 127 cod. proc. </a:t>
            </a:r>
            <a:r>
              <a:rPr lang="it-IT" i="1" u="sng" dirty="0" err="1">
                <a:solidFill>
                  <a:srgbClr val="000066"/>
                </a:solidFill>
                <a:latin typeface="Bookman Old Style" panose="02050604050505020204" pitchFamily="18" charset="0"/>
              </a:rPr>
              <a:t>pen</a:t>
            </a:r>
            <a:r>
              <a:rPr lang="it-IT" i="1" u="sng" dirty="0">
                <a:solidFill>
                  <a:srgbClr val="000066"/>
                </a:solidFill>
                <a:latin typeface="Bookman Old Style" panose="02050604050505020204" pitchFamily="18" charset="0"/>
              </a:rPr>
              <a:t>.</a:t>
            </a:r>
            <a:r>
              <a:rPr lang="it-IT" i="1" dirty="0">
                <a:solidFill>
                  <a:srgbClr val="000066"/>
                </a:solidFill>
                <a:latin typeface="Bookman Old Style" panose="02050604050505020204" pitchFamily="18" charset="0"/>
              </a:rPr>
              <a:t> e non secondo la procedura "de plano" stabilita in via ordinaria dall'art. 299 dello stesso codice</a:t>
            </a:r>
            <a:r>
              <a:rPr lang="it-IT" dirty="0">
                <a:solidFill>
                  <a:srgbClr val="000066"/>
                </a:solidFill>
                <a:latin typeface="Bookman Old Style" panose="02050604050505020204" pitchFamily="18" charset="0"/>
              </a:rPr>
              <a:t>».</a:t>
            </a:r>
          </a:p>
          <a:p>
            <a:pPr marL="285750" indent="-285750" algn="just">
              <a:buFont typeface="Arial" panose="020B0604020202020204" pitchFamily="34" charset="0"/>
              <a:buChar char="•"/>
            </a:pPr>
            <a:r>
              <a:rPr lang="it-IT" dirty="0">
                <a:solidFill>
                  <a:srgbClr val="000066"/>
                </a:solidFill>
                <a:latin typeface="Bookman Old Style" panose="02050604050505020204" pitchFamily="18" charset="0"/>
              </a:rPr>
              <a:t>Con la stessa sentenza si è altresì stabilito il principio per cui: «</a:t>
            </a:r>
            <a:r>
              <a:rPr lang="it-IT" i="1" dirty="0">
                <a:solidFill>
                  <a:srgbClr val="000066"/>
                </a:solidFill>
                <a:latin typeface="Bookman Old Style" panose="02050604050505020204" pitchFamily="18" charset="0"/>
              </a:rPr>
              <a:t>La definizione della procedura di estradizione con decisione favorevole alla stessa non preclude il controllo giurisdizionale sulla richiesta di revoca o di sostituzione della misura coercitiva (…) purché la richiesta si fondi su motivi attinenti alla sopravvenuta inefficacia della misura o all'insussistenza delle esigenze cautelari</a:t>
            </a:r>
            <a:r>
              <a:rPr lang="it-IT" dirty="0">
                <a:solidFill>
                  <a:srgbClr val="000066"/>
                </a:solidFill>
                <a:latin typeface="Bookman Old Style" panose="02050604050505020204" pitchFamily="18" charset="0"/>
              </a:rPr>
              <a:t>».</a:t>
            </a:r>
            <a:endParaRPr lang="it-IT" dirty="0">
              <a:solidFill>
                <a:srgbClr val="000066"/>
              </a:solidFill>
            </a:endParaRPr>
          </a:p>
        </p:txBody>
      </p:sp>
    </p:spTree>
    <p:extLst>
      <p:ext uri="{BB962C8B-B14F-4D97-AF65-F5344CB8AC3E}">
        <p14:creationId xmlns:p14="http://schemas.microsoft.com/office/powerpoint/2010/main" val="583218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58214B36-5F40-4B22-85D6-572769FB5E99}"/>
              </a:ext>
            </a:extLst>
          </p:cNvPr>
          <p:cNvSpPr txBox="1"/>
          <p:nvPr/>
        </p:nvSpPr>
        <p:spPr>
          <a:xfrm>
            <a:off x="885825" y="942975"/>
            <a:ext cx="10515600" cy="369332"/>
          </a:xfrm>
          <a:prstGeom prst="rect">
            <a:avLst/>
          </a:prstGeom>
          <a:noFill/>
        </p:spPr>
        <p:txBody>
          <a:bodyPr wrap="square" rtlCol="0">
            <a:spAutoFit/>
          </a:bodyPr>
          <a:lstStyle/>
          <a:p>
            <a:pPr marL="285750" indent="-285750">
              <a:buFont typeface="Arial" panose="020B0604020202020204" pitchFamily="34" charset="0"/>
              <a:buChar char="•"/>
            </a:pPr>
            <a:endParaRPr lang="it-IT" dirty="0"/>
          </a:p>
        </p:txBody>
      </p:sp>
      <p:sp>
        <p:nvSpPr>
          <p:cNvPr id="3" name="CasellaDiTesto 2">
            <a:extLst>
              <a:ext uri="{FF2B5EF4-FFF2-40B4-BE49-F238E27FC236}">
                <a16:creationId xmlns:a16="http://schemas.microsoft.com/office/drawing/2014/main" xmlns="" id="{C6BDCBCB-C64E-4CC3-96B2-74E446882063}"/>
              </a:ext>
            </a:extLst>
          </p:cNvPr>
          <p:cNvSpPr txBox="1"/>
          <p:nvPr/>
        </p:nvSpPr>
        <p:spPr>
          <a:xfrm>
            <a:off x="409575" y="73391"/>
            <a:ext cx="11468100" cy="6524863"/>
          </a:xfrm>
          <a:prstGeom prst="rect">
            <a:avLst/>
          </a:prstGeom>
          <a:noFill/>
        </p:spPr>
        <p:txBody>
          <a:bodyPr wrap="square" rtlCol="0">
            <a:spAutoFit/>
          </a:bodyPr>
          <a:lstStyle/>
          <a:p>
            <a:pPr algn="just"/>
            <a:r>
              <a:rPr lang="it-IT" sz="2000" b="1" dirty="0">
                <a:solidFill>
                  <a:srgbClr val="000066"/>
                </a:solidFill>
                <a:latin typeface="Bookman Old Style" panose="02050604050505020204" pitchFamily="18" charset="0"/>
              </a:rPr>
              <a:t>B) Consegne a «soddisfatta giustizia italiana»</a:t>
            </a:r>
          </a:p>
          <a:p>
            <a:pPr algn="just"/>
            <a:endParaRPr lang="it-IT" b="1" dirty="0">
              <a:solidFill>
                <a:srgbClr val="000066"/>
              </a:solidFill>
              <a:latin typeface="Bookman Old Style" panose="02050604050505020204" pitchFamily="18" charset="0"/>
            </a:endParaRPr>
          </a:p>
          <a:p>
            <a:pPr algn="just"/>
            <a:r>
              <a:rPr lang="it-IT" dirty="0">
                <a:solidFill>
                  <a:srgbClr val="000066"/>
                </a:solidFill>
                <a:latin typeface="Bookman Old Style" panose="02050604050505020204" pitchFamily="18" charset="0"/>
              </a:rPr>
              <a:t>Salvo che disponga una consegna temporanea, quando vi è un processo o una esecuzione interna, </a:t>
            </a:r>
            <a:r>
              <a:rPr lang="it-IT" b="1" dirty="0">
                <a:solidFill>
                  <a:srgbClr val="000066"/>
                </a:solidFill>
                <a:latin typeface="Bookman Old Style" panose="02050604050505020204" pitchFamily="18" charset="0"/>
              </a:rPr>
              <a:t>il Ministro sospende </a:t>
            </a:r>
            <a:r>
              <a:rPr lang="it-IT" dirty="0">
                <a:solidFill>
                  <a:srgbClr val="000066"/>
                </a:solidFill>
                <a:latin typeface="Bookman Old Style" panose="02050604050505020204" pitchFamily="18" charset="0"/>
              </a:rPr>
              <a:t>la consegna (art. 709 co. 1 </a:t>
            </a:r>
            <a:r>
              <a:rPr lang="it-IT" dirty="0" err="1">
                <a:solidFill>
                  <a:srgbClr val="000066"/>
                </a:solidFill>
                <a:latin typeface="Bookman Old Style" panose="02050604050505020204" pitchFamily="18" charset="0"/>
              </a:rPr>
              <a:t>ult</a:t>
            </a:r>
            <a:r>
              <a:rPr lang="it-IT" dirty="0">
                <a:solidFill>
                  <a:srgbClr val="000066"/>
                </a:solidFill>
                <a:latin typeface="Bookman Old Style" panose="02050604050505020204" pitchFamily="18" charset="0"/>
              </a:rPr>
              <a:t>. parte) e la </a:t>
            </a:r>
            <a:r>
              <a:rPr lang="it-IT" b="1" dirty="0">
                <a:solidFill>
                  <a:srgbClr val="000066"/>
                </a:solidFill>
                <a:latin typeface="Bookman Old Style" panose="02050604050505020204" pitchFamily="18" charset="0"/>
              </a:rPr>
              <a:t>misura</a:t>
            </a:r>
            <a:r>
              <a:rPr lang="it-IT" dirty="0">
                <a:solidFill>
                  <a:srgbClr val="000066"/>
                </a:solidFill>
                <a:latin typeface="Bookman Old Style" panose="02050604050505020204" pitchFamily="18" charset="0"/>
              </a:rPr>
              <a:t> </a:t>
            </a:r>
            <a:r>
              <a:rPr lang="it-IT" b="1" dirty="0">
                <a:solidFill>
                  <a:srgbClr val="000066"/>
                </a:solidFill>
                <a:latin typeface="Bookman Old Style" panose="02050604050505020204" pitchFamily="18" charset="0"/>
              </a:rPr>
              <a:t>cautelare va revocata </a:t>
            </a:r>
            <a:r>
              <a:rPr lang="it-IT" dirty="0">
                <a:solidFill>
                  <a:srgbClr val="000066"/>
                </a:solidFill>
                <a:latin typeface="Bookman Old Style" panose="02050604050505020204" pitchFamily="18" charset="0"/>
              </a:rPr>
              <a:t>(S.U. </a:t>
            </a:r>
            <a:r>
              <a:rPr lang="it-IT" dirty="0" err="1">
                <a:solidFill>
                  <a:srgbClr val="000066"/>
                </a:solidFill>
                <a:latin typeface="Bookman Old Style" panose="02050604050505020204" pitchFamily="18" charset="0"/>
              </a:rPr>
              <a:t>Stosic</a:t>
            </a:r>
            <a:r>
              <a:rPr lang="it-IT" dirty="0">
                <a:solidFill>
                  <a:srgbClr val="000066"/>
                </a:solidFill>
                <a:latin typeface="Bookman Old Style" panose="02050604050505020204" pitchFamily="18" charset="0"/>
              </a:rPr>
              <a:t> 2006). Per il </a:t>
            </a:r>
            <a:r>
              <a:rPr lang="it-IT" b="1" dirty="0">
                <a:solidFill>
                  <a:srgbClr val="000066"/>
                </a:solidFill>
                <a:latin typeface="Bookman Old Style" panose="02050604050505020204" pitchFamily="18" charset="0"/>
              </a:rPr>
              <a:t>MAE invece decide la Corte </a:t>
            </a:r>
            <a:r>
              <a:rPr lang="it-IT" dirty="0">
                <a:solidFill>
                  <a:srgbClr val="000066"/>
                </a:solidFill>
                <a:latin typeface="Bookman Old Style" panose="02050604050505020204" pitchFamily="18" charset="0"/>
              </a:rPr>
              <a:t>se sospendere o no (art. 24 l. MAE) e </a:t>
            </a:r>
            <a:r>
              <a:rPr lang="it-IT" b="1" dirty="0">
                <a:solidFill>
                  <a:srgbClr val="000066"/>
                </a:solidFill>
                <a:latin typeface="Bookman Old Style" panose="02050604050505020204" pitchFamily="18" charset="0"/>
              </a:rPr>
              <a:t>nel caso di titolo detentivo interno concorrente </a:t>
            </a:r>
            <a:r>
              <a:rPr lang="it-IT" dirty="0">
                <a:solidFill>
                  <a:srgbClr val="000066"/>
                </a:solidFill>
                <a:latin typeface="Bookman Old Style" panose="02050604050505020204" pitchFamily="18" charset="0"/>
              </a:rPr>
              <a:t>e che questa detenzione sia la sola esigenza interna da soddisfare, il </a:t>
            </a:r>
            <a:r>
              <a:rPr lang="it-IT" b="1" dirty="0">
                <a:solidFill>
                  <a:srgbClr val="000066"/>
                </a:solidFill>
                <a:latin typeface="Bookman Old Style" panose="02050604050505020204" pitchFamily="18" charset="0"/>
              </a:rPr>
              <a:t>titolo a fini di consegna resta sospeso </a:t>
            </a:r>
            <a:r>
              <a:rPr lang="it-IT" dirty="0">
                <a:solidFill>
                  <a:srgbClr val="000066"/>
                </a:solidFill>
                <a:latin typeface="Bookman Old Style" panose="02050604050505020204" pitchFamily="18" charset="0"/>
              </a:rPr>
              <a:t>e rivive quando cessa la detenzione interna (Cass. 7107/2009).</a:t>
            </a:r>
          </a:p>
          <a:p>
            <a:pPr algn="just"/>
            <a:endParaRPr lang="it-IT" dirty="0">
              <a:solidFill>
                <a:srgbClr val="000066"/>
              </a:solidFill>
              <a:latin typeface="Bookman Old Style" panose="02050604050505020204" pitchFamily="18" charset="0"/>
            </a:endParaRPr>
          </a:p>
          <a:p>
            <a:pPr algn="just"/>
            <a:r>
              <a:rPr lang="it-IT" sz="2000" b="1" dirty="0">
                <a:solidFill>
                  <a:srgbClr val="000066"/>
                </a:solidFill>
                <a:latin typeface="Bookman Old Style" panose="02050604050505020204" pitchFamily="18" charset="0"/>
              </a:rPr>
              <a:t>C) Sospensione del termine per la consegna</a:t>
            </a:r>
          </a:p>
          <a:p>
            <a:pPr algn="just"/>
            <a:endParaRPr lang="it-IT" dirty="0">
              <a:solidFill>
                <a:srgbClr val="000066"/>
              </a:solidFill>
              <a:latin typeface="Bookman Old Style" panose="02050604050505020204" pitchFamily="18" charset="0"/>
            </a:endParaRPr>
          </a:p>
          <a:p>
            <a:pPr algn="just"/>
            <a:r>
              <a:rPr lang="it-IT" b="1" dirty="0">
                <a:solidFill>
                  <a:srgbClr val="000066"/>
                </a:solidFill>
                <a:latin typeface="Bookman Old Style" panose="02050604050505020204" pitchFamily="18" charset="0"/>
              </a:rPr>
              <a:t>Art. 708 co. 5</a:t>
            </a:r>
            <a:r>
              <a:rPr lang="it-IT" dirty="0">
                <a:solidFill>
                  <a:srgbClr val="000066"/>
                </a:solidFill>
                <a:latin typeface="Bookman Old Style" panose="02050604050505020204" pitchFamily="18" charset="0"/>
              </a:rPr>
              <a:t>: termine per la consegna di </a:t>
            </a:r>
            <a:r>
              <a:rPr lang="it-IT" u="sng" dirty="0">
                <a:solidFill>
                  <a:srgbClr val="000066"/>
                </a:solidFill>
                <a:latin typeface="Bookman Old Style" panose="02050604050505020204" pitchFamily="18" charset="0"/>
              </a:rPr>
              <a:t>quindici </a:t>
            </a:r>
            <a:r>
              <a:rPr lang="it-IT" dirty="0">
                <a:solidFill>
                  <a:srgbClr val="000066"/>
                </a:solidFill>
                <a:latin typeface="Bookman Old Style" panose="02050604050505020204" pitchFamily="18" charset="0"/>
              </a:rPr>
              <a:t>giorni, prorogabile di altri venti. Questo termine resta «</a:t>
            </a:r>
            <a:r>
              <a:rPr lang="it-IT" i="1" u="sng" dirty="0">
                <a:solidFill>
                  <a:srgbClr val="000066"/>
                </a:solidFill>
                <a:latin typeface="Bookman Old Style" panose="02050604050505020204" pitchFamily="18" charset="0"/>
              </a:rPr>
              <a:t>sospeso</a:t>
            </a:r>
            <a:r>
              <a:rPr lang="it-IT" i="1" dirty="0">
                <a:solidFill>
                  <a:srgbClr val="000066"/>
                </a:solidFill>
                <a:latin typeface="Bookman Old Style" panose="02050604050505020204" pitchFamily="18" charset="0"/>
              </a:rPr>
              <a:t> </a:t>
            </a:r>
            <a:r>
              <a:rPr lang="it-IT" i="1" u="sng" dirty="0">
                <a:solidFill>
                  <a:srgbClr val="000066"/>
                </a:solidFill>
                <a:latin typeface="Bookman Old Style" panose="02050604050505020204" pitchFamily="18" charset="0"/>
              </a:rPr>
              <a:t>in caso di sospensione dell'efficacia della decisione del Ministro della giustizia da parte del competente giudice amministrativo</a:t>
            </a:r>
            <a:r>
              <a:rPr lang="it-IT" i="1" dirty="0">
                <a:solidFill>
                  <a:srgbClr val="000066"/>
                </a:solidFill>
                <a:latin typeface="Bookman Old Style" panose="02050604050505020204" pitchFamily="18" charset="0"/>
              </a:rPr>
              <a:t> e riprende a decorrere dalla data di deposito del provvedimento di revoca del provvedimento cautelare o del provvedimento con cui è accolto il gravame proposto avverso il provvedimento cautelare o della sentenza che rigetta il ricorso ovvero della decisione che dichiara l'estinzione del giudizio</a:t>
            </a:r>
            <a:r>
              <a:rPr lang="it-IT" dirty="0">
                <a:solidFill>
                  <a:srgbClr val="000066"/>
                </a:solidFill>
                <a:latin typeface="Bookman Old Style" panose="02050604050505020204" pitchFamily="18" charset="0"/>
              </a:rPr>
              <a:t>».</a:t>
            </a:r>
          </a:p>
          <a:p>
            <a:pPr algn="just"/>
            <a:endParaRPr lang="it-IT" dirty="0">
              <a:solidFill>
                <a:srgbClr val="000066"/>
              </a:solidFill>
              <a:latin typeface="Bookman Old Style" panose="02050604050505020204" pitchFamily="18" charset="0"/>
            </a:endParaRPr>
          </a:p>
          <a:p>
            <a:pPr algn="just"/>
            <a:r>
              <a:rPr lang="it-IT" dirty="0">
                <a:solidFill>
                  <a:srgbClr val="000066"/>
                </a:solidFill>
                <a:latin typeface="Bookman Old Style" panose="02050604050505020204" pitchFamily="18" charset="0"/>
              </a:rPr>
              <a:t>          Comma così </a:t>
            </a:r>
            <a:r>
              <a:rPr lang="it-IT" u="sng" dirty="0">
                <a:solidFill>
                  <a:srgbClr val="000066"/>
                </a:solidFill>
                <a:latin typeface="Bookman Old Style" panose="02050604050505020204" pitchFamily="18" charset="0"/>
              </a:rPr>
              <a:t>sostituito</a:t>
            </a:r>
            <a:r>
              <a:rPr lang="it-IT" dirty="0">
                <a:solidFill>
                  <a:srgbClr val="000066"/>
                </a:solidFill>
                <a:latin typeface="Bookman Old Style" panose="02050604050505020204" pitchFamily="18" charset="0"/>
              </a:rPr>
              <a:t> dall’art. 5, comma 2, </a:t>
            </a:r>
            <a:r>
              <a:rPr lang="it-IT" b="1" dirty="0">
                <a:solidFill>
                  <a:srgbClr val="000066"/>
                </a:solidFill>
                <a:latin typeface="Bookman Old Style" panose="02050604050505020204" pitchFamily="18" charset="0"/>
              </a:rPr>
              <a:t>L. 21 luglio 2016, n. 149</a:t>
            </a:r>
            <a:r>
              <a:rPr lang="it-IT" dirty="0">
                <a:solidFill>
                  <a:srgbClr val="000066"/>
                </a:solidFill>
                <a:latin typeface="Bookman Old Style" panose="02050604050505020204" pitchFamily="18" charset="0"/>
              </a:rPr>
              <a:t>, </a:t>
            </a:r>
            <a:r>
              <a:rPr lang="it-IT" u="sng" dirty="0">
                <a:solidFill>
                  <a:srgbClr val="000066"/>
                </a:solidFill>
                <a:latin typeface="Bookman Old Style" panose="02050604050505020204" pitchFamily="18" charset="0"/>
              </a:rPr>
              <a:t>per far fronte alla precedente prassi volta ad ottenere la scadenza dei termini di custodia cautelare</a:t>
            </a:r>
            <a:r>
              <a:rPr lang="it-IT" dirty="0">
                <a:solidFill>
                  <a:srgbClr val="000066"/>
                </a:solidFill>
                <a:latin typeface="Bookman Old Style" panose="02050604050505020204" pitchFamily="18" charset="0"/>
              </a:rPr>
              <a:t> tramite l’impugnazione, dinnanzi al TAR, del decreto ministeriale di estradizione. Una prassi favorita da Cass. Sez. 6, Sentenza n. 4338 del 30/12/2014, Francisci, per cui i termini di custodia continuavano a decorrere nonostante la sospensione dell’efficacia del decreto ministeriale.</a:t>
            </a:r>
          </a:p>
        </p:txBody>
      </p:sp>
      <p:sp>
        <p:nvSpPr>
          <p:cNvPr id="4" name="Freccia a destra 3">
            <a:extLst>
              <a:ext uri="{FF2B5EF4-FFF2-40B4-BE49-F238E27FC236}">
                <a16:creationId xmlns:a16="http://schemas.microsoft.com/office/drawing/2014/main" xmlns="" id="{6D468D6D-FF31-4F3E-86C7-676E2A5A451D}"/>
              </a:ext>
            </a:extLst>
          </p:cNvPr>
          <p:cNvSpPr/>
          <p:nvPr/>
        </p:nvSpPr>
        <p:spPr>
          <a:xfrm>
            <a:off x="514350" y="5178635"/>
            <a:ext cx="371475" cy="161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65289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3C0BCF21-5445-4ABB-A0D5-6D99A2CC3B31}"/>
              </a:ext>
            </a:extLst>
          </p:cNvPr>
          <p:cNvSpPr txBox="1"/>
          <p:nvPr/>
        </p:nvSpPr>
        <p:spPr>
          <a:xfrm>
            <a:off x="127591" y="85061"/>
            <a:ext cx="11780874" cy="6740307"/>
          </a:xfrm>
          <a:prstGeom prst="rect">
            <a:avLst/>
          </a:prstGeom>
          <a:noFill/>
        </p:spPr>
        <p:txBody>
          <a:bodyPr wrap="square" rtlCol="0">
            <a:spAutoFit/>
          </a:bodyPr>
          <a:lstStyle/>
          <a:p>
            <a:r>
              <a:rPr lang="it-IT" sz="2400" b="1" u="sng" dirty="0">
                <a:solidFill>
                  <a:srgbClr val="000066"/>
                </a:solidFill>
                <a:latin typeface="Bookman Old Style" panose="02050604050505020204" pitchFamily="18" charset="0"/>
              </a:rPr>
              <a:t>II. Casi trattati dalla Procura Generale di Bologna </a:t>
            </a:r>
          </a:p>
          <a:p>
            <a:endParaRPr lang="it-IT" sz="2400" b="1" u="sng" dirty="0">
              <a:solidFill>
                <a:srgbClr val="000066"/>
              </a:solidFill>
              <a:latin typeface="Bookman Old Style" panose="02050604050505020204" pitchFamily="18" charset="0"/>
            </a:endParaRPr>
          </a:p>
          <a:p>
            <a:pPr marL="457200" indent="-457200">
              <a:buAutoNum type="alphaUcParenR"/>
            </a:pPr>
            <a:r>
              <a:rPr lang="it-IT" sz="2000" b="1" dirty="0">
                <a:solidFill>
                  <a:srgbClr val="000066"/>
                </a:solidFill>
                <a:latin typeface="Bookman Old Style" panose="02050604050505020204" pitchFamily="18" charset="0"/>
              </a:rPr>
              <a:t>Estradizione e pena di morte</a:t>
            </a:r>
          </a:p>
          <a:p>
            <a:pPr marL="457200" indent="-457200">
              <a:buAutoNum type="alphaUcParenR"/>
            </a:pPr>
            <a:endParaRPr lang="it-IT" sz="2000" b="1" dirty="0">
              <a:solidFill>
                <a:srgbClr val="000066"/>
              </a:solidFill>
              <a:latin typeface="Bookman Old Style" panose="02050604050505020204" pitchFamily="18" charset="0"/>
            </a:endParaRPr>
          </a:p>
          <a:p>
            <a:r>
              <a:rPr lang="it-IT" b="1" u="sng" dirty="0">
                <a:solidFill>
                  <a:srgbClr val="000066"/>
                </a:solidFill>
                <a:latin typeface="Bookman Old Style" panose="02050604050505020204" pitchFamily="18" charset="0"/>
              </a:rPr>
              <a:t>Caso T.</a:t>
            </a:r>
          </a:p>
          <a:p>
            <a:endParaRPr lang="it-IT" sz="1200" b="1" u="sng"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u="sng" dirty="0">
                <a:solidFill>
                  <a:srgbClr val="000066"/>
                </a:solidFill>
                <a:latin typeface="Bookman Old Style" panose="02050604050505020204" pitchFamily="18" charset="0"/>
              </a:rPr>
              <a:t>Richiesta avanzata dagli </a:t>
            </a:r>
            <a:r>
              <a:rPr lang="it-IT" b="1" u="sng" dirty="0">
                <a:solidFill>
                  <a:srgbClr val="000066"/>
                </a:solidFill>
                <a:latin typeface="Bookman Old Style" panose="02050604050505020204" pitchFamily="18" charset="0"/>
              </a:rPr>
              <a:t>USA</a:t>
            </a:r>
            <a:r>
              <a:rPr lang="it-IT" u="sng" dirty="0">
                <a:solidFill>
                  <a:srgbClr val="000066"/>
                </a:solidFill>
                <a:latin typeface="Bookman Old Style" panose="02050604050505020204" pitchFamily="18" charset="0"/>
              </a:rPr>
              <a:t> </a:t>
            </a:r>
            <a:r>
              <a:rPr lang="it-IT" dirty="0">
                <a:solidFill>
                  <a:srgbClr val="000066"/>
                </a:solidFill>
                <a:latin typeface="Bookman Old Style" panose="02050604050505020204" pitchFamily="18" charset="0"/>
              </a:rPr>
              <a:t>(Pennsylvania) il 6 maggio 2013 </a:t>
            </a:r>
            <a:r>
              <a:rPr lang="it-IT" u="sng" dirty="0">
                <a:solidFill>
                  <a:srgbClr val="000066"/>
                </a:solidFill>
                <a:latin typeface="Bookman Old Style" panose="02050604050505020204" pitchFamily="18" charset="0"/>
              </a:rPr>
              <a:t>a fini processuali </a:t>
            </a:r>
            <a:r>
              <a:rPr lang="it-IT" dirty="0">
                <a:solidFill>
                  <a:srgbClr val="000066"/>
                </a:solidFill>
                <a:latin typeface="Bookman Old Style" panose="02050604050505020204" pitchFamily="18" charset="0"/>
              </a:rPr>
              <a:t>per un fatto di </a:t>
            </a:r>
            <a:r>
              <a:rPr lang="it-IT" u="sng" dirty="0">
                <a:solidFill>
                  <a:srgbClr val="000066"/>
                </a:solidFill>
                <a:latin typeface="Bookman Old Style" panose="02050604050505020204" pitchFamily="18" charset="0"/>
              </a:rPr>
              <a:t>uxoricidio</a:t>
            </a:r>
            <a:r>
              <a:rPr lang="it-IT" dirty="0">
                <a:solidFill>
                  <a:srgbClr val="000066"/>
                </a:solidFill>
                <a:latin typeface="Bookman Old Style" panose="02050604050505020204" pitchFamily="18" charset="0"/>
              </a:rPr>
              <a:t>.</a:t>
            </a:r>
          </a:p>
          <a:p>
            <a:endParaRPr lang="it-IT" sz="1200"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b="1" dirty="0">
                <a:solidFill>
                  <a:srgbClr val="000066"/>
                </a:solidFill>
                <a:latin typeface="Bookman Old Style" panose="02050604050505020204" pitchFamily="18" charset="0"/>
              </a:rPr>
              <a:t>Corte costituzionale, sent. n. 223/1996, </a:t>
            </a:r>
            <a:r>
              <a:rPr lang="it-IT" b="1" i="1" dirty="0">
                <a:solidFill>
                  <a:srgbClr val="000066"/>
                </a:solidFill>
                <a:latin typeface="Bookman Old Style" panose="02050604050505020204" pitchFamily="18" charset="0"/>
              </a:rPr>
              <a:t>Venezia</a:t>
            </a:r>
            <a:r>
              <a:rPr lang="it-IT" dirty="0">
                <a:solidFill>
                  <a:srgbClr val="000066"/>
                </a:solidFill>
                <a:latin typeface="Bookman Old Style" panose="02050604050505020204" pitchFamily="18" charset="0"/>
              </a:rPr>
              <a:t>: aveva dichiarato </a:t>
            </a:r>
            <a:r>
              <a:rPr lang="it-IT" u="sng" dirty="0">
                <a:solidFill>
                  <a:srgbClr val="000066"/>
                </a:solidFill>
                <a:latin typeface="Bookman Old Style" panose="02050604050505020204" pitchFamily="18" charset="0"/>
              </a:rPr>
              <a:t>l’illegittimità costituzionale dell’art. 698.2 c.p.p. e dell’art. IX del vecchio Trattato di estradizione Italia-USA</a:t>
            </a:r>
            <a:r>
              <a:rPr lang="it-IT" dirty="0">
                <a:solidFill>
                  <a:srgbClr val="000066"/>
                </a:solidFill>
                <a:latin typeface="Bookman Old Style" panose="02050604050505020204" pitchFamily="18" charset="0"/>
              </a:rPr>
              <a:t> del 1983 per l’inadeguatezza della formula delle «</a:t>
            </a:r>
            <a:r>
              <a:rPr lang="it-IT" u="sng" dirty="0">
                <a:solidFill>
                  <a:srgbClr val="000066"/>
                </a:solidFill>
                <a:latin typeface="Bookman Old Style" panose="02050604050505020204" pitchFamily="18" charset="0"/>
              </a:rPr>
              <a:t>sufficienti garanzie</a:t>
            </a:r>
            <a:r>
              <a:rPr lang="it-IT" dirty="0">
                <a:solidFill>
                  <a:srgbClr val="000066"/>
                </a:solidFill>
                <a:latin typeface="Bookman Old Style" panose="02050604050505020204" pitchFamily="18" charset="0"/>
              </a:rPr>
              <a:t>». </a:t>
            </a:r>
          </a:p>
          <a:p>
            <a:endParaRPr lang="it-IT" sz="1200" dirty="0">
              <a:solidFill>
                <a:srgbClr val="000066"/>
              </a:solidFill>
              <a:latin typeface="Bookman Old Style" panose="02050604050505020204" pitchFamily="18" charset="0"/>
            </a:endParaRPr>
          </a:p>
          <a:p>
            <a:pPr marL="285750" indent="-285750">
              <a:buFont typeface="Arial" panose="020B0604020202020204" pitchFamily="34" charset="0"/>
              <a:buChar char="•"/>
            </a:pPr>
            <a:r>
              <a:rPr lang="it-IT" b="1" dirty="0">
                <a:solidFill>
                  <a:srgbClr val="000066"/>
                </a:solidFill>
                <a:latin typeface="Bookman Old Style" panose="02050604050505020204" pitchFamily="18" charset="0"/>
              </a:rPr>
              <a:t>Nuovo Trattato bilaterale di estradizione Italia-USA del 2006 </a:t>
            </a:r>
            <a:r>
              <a:rPr lang="it-IT" dirty="0">
                <a:solidFill>
                  <a:srgbClr val="000066"/>
                </a:solidFill>
                <a:latin typeface="Bookman Old Style" panose="02050604050505020204" pitchFamily="18" charset="0"/>
              </a:rPr>
              <a:t>(applicazione interna di un trattato USA-UE del 2003), </a:t>
            </a:r>
            <a:r>
              <a:rPr lang="it-IT" b="1" dirty="0">
                <a:solidFill>
                  <a:srgbClr val="000066"/>
                </a:solidFill>
                <a:latin typeface="Bookman Old Style" panose="02050604050505020204" pitchFamily="18" charset="0"/>
              </a:rPr>
              <a:t>art. IX </a:t>
            </a:r>
            <a:r>
              <a:rPr lang="it-IT" dirty="0">
                <a:solidFill>
                  <a:srgbClr val="000066"/>
                </a:solidFill>
                <a:latin typeface="Bookman Old Style" panose="02050604050505020204" pitchFamily="18" charset="0"/>
              </a:rPr>
              <a:t>: elimina la formula delle «sufficienti garanzie» ed impedisce l’applicazione nel caso concreto della pena di morte </a:t>
            </a:r>
            <a:r>
              <a:rPr lang="it-IT" sz="1400" dirty="0">
                <a:solidFill>
                  <a:srgbClr val="000066"/>
                </a:solidFill>
                <a:latin typeface="Bookman Old Style" panose="02050604050505020204" pitchFamily="18" charset="0"/>
              </a:rPr>
              <a:t>(</a:t>
            </a:r>
            <a:r>
              <a:rPr lang="it-IT" dirty="0">
                <a:solidFill>
                  <a:srgbClr val="000066"/>
                </a:solidFill>
                <a:latin typeface="Bookman Old Style" panose="02050604050505020204" pitchFamily="18" charset="0"/>
              </a:rPr>
              <a:t>«</a:t>
            </a:r>
            <a:r>
              <a:rPr lang="it-IT" sz="1500" dirty="0">
                <a:solidFill>
                  <a:srgbClr val="000066"/>
                </a:solidFill>
                <a:latin typeface="Bookman Old Style" panose="02050604050505020204" pitchFamily="18" charset="0"/>
              </a:rPr>
              <a:t>la Parte Richiesta può concedere l'estradizione a </a:t>
            </a:r>
            <a:r>
              <a:rPr lang="it-IT" sz="1500" b="1" u="sng" dirty="0">
                <a:solidFill>
                  <a:srgbClr val="000066"/>
                </a:solidFill>
                <a:latin typeface="Bookman Old Style" panose="02050604050505020204" pitchFamily="18" charset="0"/>
              </a:rPr>
              <a:t>condizione che la pena di morte non venga imposta</a:t>
            </a:r>
            <a:r>
              <a:rPr lang="it-IT" sz="1500" dirty="0">
                <a:solidFill>
                  <a:srgbClr val="000066"/>
                </a:solidFill>
                <a:latin typeface="Bookman Old Style" panose="02050604050505020204" pitchFamily="18" charset="0"/>
              </a:rPr>
              <a:t> alla persona richiesta, </a:t>
            </a:r>
            <a:r>
              <a:rPr lang="it-IT" sz="1500" u="sng" dirty="0">
                <a:solidFill>
                  <a:srgbClr val="000066"/>
                </a:solidFill>
                <a:latin typeface="Bookman Old Style" panose="02050604050505020204" pitchFamily="18" charset="0"/>
              </a:rPr>
              <a:t>o</a:t>
            </a:r>
            <a:r>
              <a:rPr lang="it-IT" sz="1500" dirty="0">
                <a:solidFill>
                  <a:srgbClr val="000066"/>
                </a:solidFill>
                <a:latin typeface="Bookman Old Style" panose="02050604050505020204" pitchFamily="18" charset="0"/>
              </a:rPr>
              <a:t> nel caso in cui per motivi procedurali la Parte Richiedente non potesse ottemperare a tale condizione, </a:t>
            </a:r>
            <a:r>
              <a:rPr lang="it-IT" sz="1500" u="sng" dirty="0">
                <a:solidFill>
                  <a:srgbClr val="000066"/>
                </a:solidFill>
                <a:latin typeface="Bookman Old Style" panose="02050604050505020204" pitchFamily="18" charset="0"/>
              </a:rPr>
              <a:t>a condizione che la pena di morte se imposta </a:t>
            </a:r>
            <a:r>
              <a:rPr lang="it-IT" sz="1500" b="1" u="sng" dirty="0">
                <a:solidFill>
                  <a:srgbClr val="000066"/>
                </a:solidFill>
                <a:latin typeface="Bookman Old Style" panose="02050604050505020204" pitchFamily="18" charset="0"/>
              </a:rPr>
              <a:t>non venga eseguita</a:t>
            </a:r>
            <a:r>
              <a:rPr lang="it-IT" sz="1500" dirty="0">
                <a:solidFill>
                  <a:srgbClr val="000066"/>
                </a:solidFill>
                <a:latin typeface="Bookman Old Style" panose="02050604050505020204" pitchFamily="18" charset="0"/>
              </a:rPr>
              <a:t>. </a:t>
            </a:r>
            <a:r>
              <a:rPr lang="it-IT" sz="1500" u="sng" dirty="0">
                <a:solidFill>
                  <a:srgbClr val="000066"/>
                </a:solidFill>
                <a:latin typeface="Bookman Old Style" panose="02050604050505020204" pitchFamily="18" charset="0"/>
              </a:rPr>
              <a:t>Se la Parte Richiedente accetta l'estradizione alle condizioni del presente articolo, essa dovrà ottemperarvi</a:t>
            </a:r>
            <a:r>
              <a:rPr lang="it-IT" sz="1400" dirty="0">
                <a:solidFill>
                  <a:srgbClr val="000066"/>
                </a:solidFill>
                <a:latin typeface="Bookman Old Style" panose="02050604050505020204" pitchFamily="18" charset="0"/>
              </a:rPr>
              <a:t>.»). </a:t>
            </a:r>
          </a:p>
          <a:p>
            <a:endParaRPr lang="it-IT" sz="1100"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b="1" dirty="0">
                <a:solidFill>
                  <a:srgbClr val="000066"/>
                </a:solidFill>
                <a:latin typeface="Bookman Old Style" panose="02050604050505020204" pitchFamily="18" charset="0"/>
              </a:rPr>
              <a:t>Corte d’Appello di Bologna, sent. n. 11812/2013 </a:t>
            </a:r>
            <a:r>
              <a:rPr lang="it-IT" dirty="0">
                <a:solidFill>
                  <a:srgbClr val="000066"/>
                </a:solidFill>
                <a:latin typeface="Bookman Old Style" panose="02050604050505020204" pitchFamily="18" charset="0"/>
              </a:rPr>
              <a:t>del 17.07.2013: pronuncia </a:t>
            </a:r>
            <a:r>
              <a:rPr lang="it-IT" u="sng" dirty="0">
                <a:solidFill>
                  <a:srgbClr val="000066"/>
                </a:solidFill>
                <a:latin typeface="Bookman Old Style" panose="02050604050505020204" pitchFamily="18" charset="0"/>
              </a:rPr>
              <a:t>favorevole all’estradizione</a:t>
            </a:r>
            <a:r>
              <a:rPr lang="it-IT" dirty="0">
                <a:solidFill>
                  <a:srgbClr val="000066"/>
                </a:solidFill>
                <a:latin typeface="Bookman Old Style" panose="02050604050505020204" pitchFamily="18" charset="0"/>
              </a:rPr>
              <a:t>, in quanto la nuova formulazione dell’art. IX del trattato comporta l’assoluta garanzia che, in caso di condanna, T. non sarà condannato a morte, in virtù del principio internazionalmente riconosciuto ‘</a:t>
            </a:r>
            <a:r>
              <a:rPr lang="it-IT" i="1" u="sng" dirty="0">
                <a:solidFill>
                  <a:srgbClr val="000066"/>
                </a:solidFill>
                <a:latin typeface="Bookman Old Style" panose="02050604050505020204" pitchFamily="18" charset="0"/>
              </a:rPr>
              <a:t>pacta sunt servanda</a:t>
            </a:r>
            <a:r>
              <a:rPr lang="it-IT" i="1" dirty="0">
                <a:solidFill>
                  <a:srgbClr val="000066"/>
                </a:solidFill>
                <a:latin typeface="Bookman Old Style" panose="02050604050505020204" pitchFamily="18" charset="0"/>
              </a:rPr>
              <a:t>’. </a:t>
            </a:r>
            <a:r>
              <a:rPr lang="it-IT" dirty="0">
                <a:solidFill>
                  <a:srgbClr val="000066"/>
                </a:solidFill>
                <a:latin typeface="Bookman Old Style" panose="02050604050505020204" pitchFamily="18" charset="0"/>
              </a:rPr>
              <a:t>È ritenuta, per lo stesso motivo, </a:t>
            </a:r>
            <a:r>
              <a:rPr lang="it-IT" u="sng" dirty="0">
                <a:solidFill>
                  <a:srgbClr val="000066"/>
                </a:solidFill>
                <a:latin typeface="Bookman Old Style" panose="02050604050505020204" pitchFamily="18" charset="0"/>
              </a:rPr>
              <a:t>manifestamente infondata l’eccezione di illegittimità costituzionale sollevata dalla difesa</a:t>
            </a:r>
            <a:r>
              <a:rPr lang="it-IT" dirty="0">
                <a:solidFill>
                  <a:srgbClr val="000066"/>
                </a:solidFill>
                <a:latin typeface="Bookman Old Style" panose="02050604050505020204" pitchFamily="18" charset="0"/>
              </a:rPr>
              <a:t>.</a:t>
            </a:r>
          </a:p>
        </p:txBody>
      </p:sp>
    </p:spTree>
    <p:extLst>
      <p:ext uri="{BB962C8B-B14F-4D97-AF65-F5344CB8AC3E}">
        <p14:creationId xmlns:p14="http://schemas.microsoft.com/office/powerpoint/2010/main" val="2594738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DBBFCBB0-2E0A-417D-AD64-2137DE18FB06}"/>
              </a:ext>
            </a:extLst>
          </p:cNvPr>
          <p:cNvSpPr/>
          <p:nvPr/>
        </p:nvSpPr>
        <p:spPr>
          <a:xfrm>
            <a:off x="108284" y="218229"/>
            <a:ext cx="11975432" cy="7294305"/>
          </a:xfrm>
          <a:prstGeom prst="rect">
            <a:avLst/>
          </a:prstGeom>
        </p:spPr>
        <p:txBody>
          <a:bodyPr wrap="square">
            <a:spAutoFit/>
          </a:bodyPr>
          <a:lstStyle/>
          <a:p>
            <a:r>
              <a:rPr lang="it-IT" sz="2000" b="1" dirty="0">
                <a:solidFill>
                  <a:srgbClr val="002060"/>
                </a:solidFill>
                <a:latin typeface="Bookman Old Style" panose="02050604050505020204" pitchFamily="18" charset="0"/>
              </a:rPr>
              <a:t>B</a:t>
            </a:r>
            <a:r>
              <a:rPr lang="it-IT" sz="2000" b="1" dirty="0">
                <a:solidFill>
                  <a:srgbClr val="000066"/>
                </a:solidFill>
                <a:latin typeface="Bookman Old Style" panose="02050604050505020204" pitchFamily="18" charset="0"/>
              </a:rPr>
              <a:t>) Estradizione e rischio di sottoposizione a tortura e trattamenti inumani o degradanti</a:t>
            </a:r>
          </a:p>
          <a:p>
            <a:pPr marL="457200" indent="-457200">
              <a:buAutoNum type="alphaUcParenR"/>
            </a:pPr>
            <a:endParaRPr lang="it-IT" b="1" dirty="0">
              <a:solidFill>
                <a:srgbClr val="000066"/>
              </a:solidFill>
              <a:latin typeface="Bookman Old Style" panose="02050604050505020204" pitchFamily="18" charset="0"/>
            </a:endParaRPr>
          </a:p>
          <a:p>
            <a:r>
              <a:rPr lang="it-IT" b="1" u="sng" dirty="0">
                <a:solidFill>
                  <a:srgbClr val="000066"/>
                </a:solidFill>
                <a:latin typeface="Bookman Old Style" panose="02050604050505020204" pitchFamily="18" charset="0"/>
              </a:rPr>
              <a:t>1. Caso </a:t>
            </a:r>
            <a:r>
              <a:rPr lang="it-IT" b="1" u="sng" dirty="0" err="1">
                <a:solidFill>
                  <a:srgbClr val="000066"/>
                </a:solidFill>
                <a:latin typeface="Bookman Old Style" panose="02050604050505020204" pitchFamily="18" charset="0"/>
              </a:rPr>
              <a:t>Pizzolato</a:t>
            </a:r>
            <a:endParaRPr lang="it-IT" b="1" u="sng" dirty="0">
              <a:solidFill>
                <a:srgbClr val="000066"/>
              </a:solidFill>
              <a:latin typeface="Bookman Old Style" panose="02050604050505020204" pitchFamily="18" charset="0"/>
            </a:endParaRPr>
          </a:p>
          <a:p>
            <a:endParaRPr lang="it-IT" b="1" u="sng"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u="sng" dirty="0">
                <a:solidFill>
                  <a:srgbClr val="000066"/>
                </a:solidFill>
                <a:latin typeface="Bookman Old Style" panose="02050604050505020204" pitchFamily="18" charset="0"/>
              </a:rPr>
              <a:t>Richiesta di estradizione esecutiva dal Brasile </a:t>
            </a:r>
            <a:r>
              <a:rPr lang="it-IT" dirty="0">
                <a:solidFill>
                  <a:srgbClr val="000066"/>
                </a:solidFill>
                <a:latin typeface="Bookman Old Style" panose="02050604050505020204" pitchFamily="18" charset="0"/>
              </a:rPr>
              <a:t>(sentenza di condanna di </a:t>
            </a:r>
            <a:r>
              <a:rPr lang="it-IT" dirty="0" err="1">
                <a:solidFill>
                  <a:srgbClr val="000066"/>
                </a:solidFill>
                <a:latin typeface="Bookman Old Style" panose="02050604050505020204" pitchFamily="18" charset="0"/>
              </a:rPr>
              <a:t>Pizzolato</a:t>
            </a:r>
            <a:r>
              <a:rPr lang="it-IT" dirty="0">
                <a:solidFill>
                  <a:srgbClr val="000066"/>
                </a:solidFill>
                <a:latin typeface="Bookman Old Style" panose="02050604050505020204" pitchFamily="18" charset="0"/>
              </a:rPr>
              <a:t> a 12 anni e 7 mesi di reclusione emessa dal Supremo Tribunale Federale in data 17.12.2012, per i reati di peculato, corruzione passiva e riciclaggio nel procedimento c.d. «</a:t>
            </a:r>
            <a:r>
              <a:rPr lang="it-IT" dirty="0" err="1">
                <a:solidFill>
                  <a:srgbClr val="000066"/>
                </a:solidFill>
                <a:latin typeface="Bookman Old Style" panose="02050604050505020204" pitchFamily="18" charset="0"/>
              </a:rPr>
              <a:t>Mensalao</a:t>
            </a:r>
            <a:r>
              <a:rPr lang="it-IT" dirty="0">
                <a:solidFill>
                  <a:srgbClr val="000066"/>
                </a:solidFill>
                <a:latin typeface="Bookman Old Style" panose="02050604050505020204" pitchFamily="18" charset="0"/>
              </a:rPr>
              <a:t>»).</a:t>
            </a:r>
          </a:p>
          <a:p>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dirty="0">
                <a:solidFill>
                  <a:srgbClr val="000066"/>
                </a:solidFill>
                <a:latin typeface="Bookman Old Style" panose="02050604050505020204" pitchFamily="18" charset="0"/>
              </a:rPr>
              <a:t>Motivi addotti dalla </a:t>
            </a:r>
            <a:r>
              <a:rPr lang="it-IT" b="1" dirty="0">
                <a:solidFill>
                  <a:srgbClr val="000066"/>
                </a:solidFill>
                <a:latin typeface="Bookman Old Style" panose="02050604050505020204" pitchFamily="18" charset="0"/>
              </a:rPr>
              <a:t>difesa</a:t>
            </a:r>
            <a:r>
              <a:rPr lang="it-IT" dirty="0">
                <a:solidFill>
                  <a:srgbClr val="000066"/>
                </a:solidFill>
                <a:latin typeface="Bookman Old Style" panose="02050604050505020204" pitchFamily="18" charset="0"/>
              </a:rPr>
              <a:t> per contrastare la richiesta:</a:t>
            </a:r>
          </a:p>
          <a:p>
            <a:pPr marL="742950" lvl="1" indent="-285750" algn="just">
              <a:buFont typeface="Wingdings" panose="05000000000000000000" pitchFamily="2" charset="2"/>
              <a:buChar char="Ø"/>
            </a:pPr>
            <a:r>
              <a:rPr lang="it-IT" u="sng" dirty="0">
                <a:solidFill>
                  <a:srgbClr val="000066"/>
                </a:solidFill>
                <a:latin typeface="Bookman Old Style" panose="02050604050505020204" pitchFamily="18" charset="0"/>
              </a:rPr>
              <a:t>Illegittimità ed inammissibilità della domanda di estradizione</a:t>
            </a:r>
            <a:r>
              <a:rPr lang="it-IT" dirty="0">
                <a:solidFill>
                  <a:srgbClr val="000066"/>
                </a:solidFill>
                <a:latin typeface="Bookman Old Style" panose="02050604050505020204" pitchFamily="18" charset="0"/>
              </a:rPr>
              <a:t>: violazione del principio di reciprocità (doppia cittadinanza italo-brasiliana), motivi formali e prescrizione dei reati;</a:t>
            </a:r>
          </a:p>
          <a:p>
            <a:pPr marL="742950" lvl="1" indent="-285750" algn="just">
              <a:buFont typeface="Wingdings" panose="05000000000000000000" pitchFamily="2" charset="2"/>
              <a:buChar char="Ø"/>
            </a:pPr>
            <a:r>
              <a:rPr lang="it-IT" u="sng" dirty="0">
                <a:solidFill>
                  <a:srgbClr val="000066"/>
                </a:solidFill>
                <a:latin typeface="Bookman Old Style" panose="02050604050505020204" pitchFamily="18" charset="0"/>
              </a:rPr>
              <a:t>Mancato rispetto dei diritti fondamentali e dei diritti minimi di difesa</a:t>
            </a:r>
            <a:r>
              <a:rPr lang="it-IT" dirty="0">
                <a:solidFill>
                  <a:srgbClr val="000066"/>
                </a:solidFill>
                <a:latin typeface="Bookman Old Style" panose="02050604050505020204" pitchFamily="18" charset="0"/>
              </a:rPr>
              <a:t>: violazione del principio del giudice naturale (competenza del Tribunale Federale in virtù del concorso dell’estradando nel peculato commesso da un ministro); violazione del diritto ad un doppio grado di giudizio in materia penale; violazione del principio di imparzialità;</a:t>
            </a:r>
          </a:p>
          <a:p>
            <a:pPr marL="742950" lvl="1" indent="-285750" algn="just">
              <a:buFont typeface="Wingdings" panose="05000000000000000000" pitchFamily="2" charset="2"/>
              <a:buChar char="Ø"/>
            </a:pPr>
            <a:r>
              <a:rPr lang="it-IT" u="sng" dirty="0">
                <a:solidFill>
                  <a:srgbClr val="000066"/>
                </a:solidFill>
                <a:latin typeface="Bookman Old Style" panose="02050604050505020204" pitchFamily="18" charset="0"/>
              </a:rPr>
              <a:t>Rischio di trattamenti che configurino una violazione dei diritti fondamentali</a:t>
            </a:r>
            <a:r>
              <a:rPr lang="it-IT" dirty="0">
                <a:solidFill>
                  <a:srgbClr val="000066"/>
                </a:solidFill>
                <a:latin typeface="Bookman Old Style" panose="02050604050505020204" pitchFamily="18" charset="0"/>
              </a:rPr>
              <a:t>: condizioni delle carceri brasiliane; mancata applicazione della disciplina del reato continuato;</a:t>
            </a:r>
          </a:p>
          <a:p>
            <a:pPr marL="742950" lvl="1" indent="-285750">
              <a:buFont typeface="Wingdings" panose="05000000000000000000" pitchFamily="2" charset="2"/>
              <a:buChar char="Ø"/>
            </a:pPr>
            <a:r>
              <a:rPr lang="it-IT" u="sng" dirty="0">
                <a:solidFill>
                  <a:srgbClr val="000066"/>
                </a:solidFill>
                <a:latin typeface="Bookman Old Style" panose="02050604050505020204" pitchFamily="18" charset="0"/>
              </a:rPr>
              <a:t>Natura politica dei reati</a:t>
            </a:r>
            <a:r>
              <a:rPr lang="it-IT" dirty="0">
                <a:solidFill>
                  <a:srgbClr val="000066"/>
                </a:solidFill>
                <a:latin typeface="Bookman Old Style" panose="02050604050505020204" pitchFamily="18" charset="0"/>
              </a:rPr>
              <a:t> per cui la persona è richiesta.</a:t>
            </a:r>
          </a:p>
          <a:p>
            <a:pPr lvl="1"/>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b="1" dirty="0">
                <a:solidFill>
                  <a:srgbClr val="000066"/>
                </a:solidFill>
                <a:latin typeface="Bookman Old Style" panose="02050604050505020204" pitchFamily="18" charset="0"/>
              </a:rPr>
              <a:t>Corte d’Appello di Bologna </a:t>
            </a:r>
            <a:r>
              <a:rPr lang="it-IT" dirty="0">
                <a:solidFill>
                  <a:srgbClr val="000066"/>
                </a:solidFill>
                <a:latin typeface="Bookman Old Style" panose="02050604050505020204" pitchFamily="18" charset="0"/>
              </a:rPr>
              <a:t>(sent. del 28 ottobre 2014) dichiara </a:t>
            </a:r>
            <a:r>
              <a:rPr lang="it-IT" u="sng" dirty="0">
                <a:solidFill>
                  <a:srgbClr val="000066"/>
                </a:solidFill>
                <a:latin typeface="Bookman Old Style" panose="02050604050505020204" pitchFamily="18" charset="0"/>
              </a:rPr>
              <a:t>l’insussistenza delle condizioni </a:t>
            </a:r>
            <a:r>
              <a:rPr lang="it-IT" dirty="0">
                <a:solidFill>
                  <a:srgbClr val="000066"/>
                </a:solidFill>
                <a:latin typeface="Bookman Old Style" panose="02050604050505020204" pitchFamily="18" charset="0"/>
              </a:rPr>
              <a:t>per l’accoglimento della domanda in quanto vi è motivo di ritenere che Pizzolato sarebbe sottoposto a </a:t>
            </a:r>
            <a:r>
              <a:rPr lang="it-IT" u="sng" dirty="0">
                <a:solidFill>
                  <a:srgbClr val="000066"/>
                </a:solidFill>
                <a:latin typeface="Bookman Old Style" panose="02050604050505020204" pitchFamily="18" charset="0"/>
              </a:rPr>
              <a:t>trattamenti di cui all’</a:t>
            </a:r>
            <a:r>
              <a:rPr lang="it-IT" b="1" u="sng" dirty="0">
                <a:solidFill>
                  <a:srgbClr val="000066"/>
                </a:solidFill>
                <a:latin typeface="Bookman Old Style" panose="02050604050505020204" pitchFamily="18" charset="0"/>
              </a:rPr>
              <a:t>art. 698.1 c.p.p. </a:t>
            </a:r>
            <a:r>
              <a:rPr lang="it-IT" dirty="0">
                <a:solidFill>
                  <a:srgbClr val="000066"/>
                </a:solidFill>
                <a:latin typeface="Bookman Old Style" panose="02050604050505020204" pitchFamily="18" charset="0"/>
              </a:rPr>
              <a:t>in virtù della situazione carceraria del Brasile (come comprovata da rapporti di ONG quali Amnesty International e Human Rights Watch). </a:t>
            </a:r>
            <a:br>
              <a:rPr lang="it-IT" dirty="0">
                <a:solidFill>
                  <a:srgbClr val="000066"/>
                </a:solidFill>
                <a:latin typeface="Bookman Old Style" panose="02050604050505020204" pitchFamily="18" charset="0"/>
              </a:rPr>
            </a:br>
            <a:endParaRPr lang="it-IT" dirty="0">
              <a:solidFill>
                <a:srgbClr val="000066"/>
              </a:solidFill>
              <a:latin typeface="Bookman Old Style" panose="02050604050505020204" pitchFamily="18" charset="0"/>
            </a:endParaRPr>
          </a:p>
          <a:p>
            <a:endParaRPr lang="it-IT" b="1" u="sng"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473781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4895A98F-5011-4B66-984B-1A2328A1243A}"/>
              </a:ext>
            </a:extLst>
          </p:cNvPr>
          <p:cNvSpPr/>
          <p:nvPr/>
        </p:nvSpPr>
        <p:spPr>
          <a:xfrm>
            <a:off x="157162" y="335845"/>
            <a:ext cx="11877676" cy="6740307"/>
          </a:xfrm>
          <a:prstGeom prst="rect">
            <a:avLst/>
          </a:prstGeom>
        </p:spPr>
        <p:txBody>
          <a:bodyPr wrap="square">
            <a:spAutoFit/>
          </a:bodyPr>
          <a:lstStyle/>
          <a:p>
            <a:pPr marL="285750" indent="-285750" algn="just">
              <a:buFont typeface="Arial" panose="020B0604020202020204" pitchFamily="34" charset="0"/>
              <a:buChar char="•"/>
            </a:pPr>
            <a:r>
              <a:rPr lang="it-IT" b="1" dirty="0">
                <a:solidFill>
                  <a:srgbClr val="000066"/>
                </a:solidFill>
                <a:latin typeface="Bookman Old Style" panose="02050604050505020204" pitchFamily="18" charset="0"/>
              </a:rPr>
              <a:t>L’Autorità giudiziaria </a:t>
            </a:r>
            <a:r>
              <a:rPr lang="it-IT" dirty="0">
                <a:solidFill>
                  <a:srgbClr val="000066"/>
                </a:solidFill>
                <a:latin typeface="Bookman Old Style" panose="02050604050505020204" pitchFamily="18" charset="0"/>
              </a:rPr>
              <a:t>aveva richiesto </a:t>
            </a:r>
            <a:r>
              <a:rPr lang="it-IT" b="1" dirty="0">
                <a:solidFill>
                  <a:srgbClr val="000066"/>
                </a:solidFill>
                <a:latin typeface="Bookman Old Style" panose="02050604050505020204" pitchFamily="18" charset="0"/>
              </a:rPr>
              <a:t>rassicurazioni </a:t>
            </a:r>
            <a:r>
              <a:rPr lang="it-IT" dirty="0">
                <a:solidFill>
                  <a:srgbClr val="000066"/>
                </a:solidFill>
                <a:latin typeface="Bookman Old Style" panose="02050604050505020204" pitchFamily="18" charset="0"/>
              </a:rPr>
              <a:t>dallo Stato richiedente in merito </a:t>
            </a:r>
            <a:r>
              <a:rPr lang="it-IT" b="1" dirty="0">
                <a:solidFill>
                  <a:srgbClr val="000066"/>
                </a:solidFill>
                <a:latin typeface="Bookman Old Style" panose="02050604050505020204" pitchFamily="18" charset="0"/>
              </a:rPr>
              <a:t>alle condizioni del luogo di detenzione</a:t>
            </a:r>
            <a:r>
              <a:rPr lang="it-IT" dirty="0">
                <a:solidFill>
                  <a:srgbClr val="000066"/>
                </a:solidFill>
                <a:latin typeface="Bookman Old Style" panose="02050604050505020204" pitchFamily="18" charset="0"/>
              </a:rPr>
              <a:t> in cui Pizzolato avrebbe scontato la pena. </a:t>
            </a:r>
            <a:r>
              <a:rPr lang="it-IT" u="sng" dirty="0">
                <a:solidFill>
                  <a:srgbClr val="000066"/>
                </a:solidFill>
                <a:latin typeface="Bookman Old Style" panose="02050604050505020204" pitchFamily="18" charset="0"/>
              </a:rPr>
              <a:t>Garanzie offerte dal Governo Brasiliano:</a:t>
            </a:r>
          </a:p>
          <a:p>
            <a:pPr marL="742950" lvl="1" indent="-285750">
              <a:buFont typeface="Wingdings" panose="05000000000000000000" pitchFamily="2" charset="2"/>
              <a:buChar char="Ø"/>
            </a:pPr>
            <a:r>
              <a:rPr lang="it-IT" u="sng" dirty="0">
                <a:solidFill>
                  <a:srgbClr val="000066"/>
                </a:solidFill>
                <a:latin typeface="Bookman Old Style" panose="02050604050505020204" pitchFamily="18" charset="0"/>
              </a:rPr>
              <a:t>indicato il luogo di detenzione </a:t>
            </a:r>
            <a:r>
              <a:rPr lang="it-IT" dirty="0">
                <a:solidFill>
                  <a:srgbClr val="000066"/>
                </a:solidFill>
                <a:latin typeface="Bookman Old Style" panose="02050604050505020204" pitchFamily="18" charset="0"/>
              </a:rPr>
              <a:t>(‘Ala vulnerabili’ del carcere di </a:t>
            </a:r>
            <a:r>
              <a:rPr lang="it-IT" dirty="0" err="1">
                <a:solidFill>
                  <a:srgbClr val="000066"/>
                </a:solidFill>
                <a:latin typeface="Bookman Old Style" panose="02050604050505020204" pitchFamily="18" charset="0"/>
              </a:rPr>
              <a:t>Papuda</a:t>
            </a:r>
            <a:r>
              <a:rPr lang="it-IT" dirty="0">
                <a:solidFill>
                  <a:srgbClr val="000066"/>
                </a:solidFill>
                <a:latin typeface="Bookman Old Style" panose="02050604050505020204" pitchFamily="18" charset="0"/>
              </a:rPr>
              <a:t>);</a:t>
            </a:r>
          </a:p>
          <a:p>
            <a:pPr marL="742950" lvl="1" indent="-285750" algn="just">
              <a:buFont typeface="Wingdings" panose="05000000000000000000" pitchFamily="2" charset="2"/>
              <a:buChar char="Ø"/>
            </a:pPr>
            <a:r>
              <a:rPr lang="it-IT" dirty="0">
                <a:solidFill>
                  <a:srgbClr val="000066"/>
                </a:solidFill>
                <a:latin typeface="Bookman Old Style" panose="02050604050505020204" pitchFamily="18" charset="0"/>
              </a:rPr>
              <a:t>precisato il </a:t>
            </a:r>
            <a:r>
              <a:rPr lang="it-IT" u="sng" dirty="0">
                <a:solidFill>
                  <a:srgbClr val="000066"/>
                </a:solidFill>
                <a:latin typeface="Bookman Old Style" panose="02050604050505020204" pitchFamily="18" charset="0"/>
              </a:rPr>
              <a:t>tipo di trattamento penitenziario </a:t>
            </a:r>
            <a:r>
              <a:rPr lang="it-IT" dirty="0">
                <a:solidFill>
                  <a:srgbClr val="000066"/>
                </a:solidFill>
                <a:latin typeface="Bookman Old Style" panose="02050604050505020204" pitchFamily="18" charset="0"/>
              </a:rPr>
              <a:t>(diverso dal normale circuito detentivo);</a:t>
            </a:r>
            <a:endParaRPr lang="it-IT" u="sng" dirty="0">
              <a:solidFill>
                <a:srgbClr val="000066"/>
              </a:solidFill>
              <a:latin typeface="Bookman Old Style" panose="02050604050505020204" pitchFamily="18" charset="0"/>
            </a:endParaRPr>
          </a:p>
          <a:p>
            <a:pPr marL="742950" lvl="1" indent="-285750">
              <a:buFont typeface="Wingdings" panose="05000000000000000000" pitchFamily="2" charset="2"/>
              <a:buChar char="Ø"/>
            </a:pPr>
            <a:r>
              <a:rPr lang="it-IT" dirty="0">
                <a:solidFill>
                  <a:srgbClr val="000066"/>
                </a:solidFill>
                <a:latin typeface="Bookman Old Style" panose="02050604050505020204" pitchFamily="18" charset="0"/>
              </a:rPr>
              <a:t>espresso l’</a:t>
            </a:r>
            <a:r>
              <a:rPr lang="it-IT" u="sng" dirty="0">
                <a:solidFill>
                  <a:srgbClr val="000066"/>
                </a:solidFill>
                <a:latin typeface="Bookman Old Style" panose="02050604050505020204" pitchFamily="18" charset="0"/>
              </a:rPr>
              <a:t>impegno a garantire e far rispettare i diritti fondamentali </a:t>
            </a:r>
            <a:r>
              <a:rPr lang="it-IT" dirty="0">
                <a:solidFill>
                  <a:srgbClr val="000066"/>
                </a:solidFill>
                <a:latin typeface="Bookman Old Style" panose="02050604050505020204" pitchFamily="18" charset="0"/>
              </a:rPr>
              <a:t>di Pizzolato. </a:t>
            </a:r>
          </a:p>
          <a:p>
            <a:pPr lvl="1" algn="just"/>
            <a:r>
              <a:rPr lang="it-IT" dirty="0">
                <a:solidFill>
                  <a:srgbClr val="000066"/>
                </a:solidFill>
                <a:latin typeface="Bookman Old Style" panose="02050604050505020204" pitchFamily="18" charset="0"/>
              </a:rPr>
              <a:t>Specifiche garanzie erano pervenute poi dal </a:t>
            </a:r>
            <a:r>
              <a:rPr lang="it-IT" u="sng" dirty="0">
                <a:solidFill>
                  <a:srgbClr val="000066"/>
                </a:solidFill>
                <a:latin typeface="Bookman Old Style" panose="02050604050505020204" pitchFamily="18" charset="0"/>
              </a:rPr>
              <a:t>Procuratore Generale del Brasile (</a:t>
            </a:r>
            <a:r>
              <a:rPr lang="it-IT" dirty="0">
                <a:solidFill>
                  <a:srgbClr val="000066"/>
                </a:solidFill>
                <a:latin typeface="Bookman Old Style" panose="02050604050505020204" pitchFamily="18" charset="0"/>
              </a:rPr>
              <a:t>«il PM adotterà le misure necessarie giudiziali e stragiudiziali, perché lo Stato brasiliano rispetti i diritti fondamentali dell’estradato Henrique Pizzolato, se egli sarà estradato dallo Stato italiano»).</a:t>
            </a:r>
          </a:p>
          <a:p>
            <a:pPr lvl="1" algn="just"/>
            <a:r>
              <a:rPr lang="it-IT" dirty="0">
                <a:solidFill>
                  <a:srgbClr val="000066"/>
                </a:solidFill>
                <a:latin typeface="Bookman Old Style" panose="02050604050505020204" pitchFamily="18" charset="0"/>
              </a:rPr>
              <a:t/>
            </a:r>
            <a:br>
              <a:rPr lang="it-IT" dirty="0">
                <a:solidFill>
                  <a:srgbClr val="000066"/>
                </a:solidFill>
                <a:latin typeface="Bookman Old Style" panose="02050604050505020204" pitchFamily="18" charset="0"/>
              </a:rPr>
            </a:br>
            <a:r>
              <a:rPr lang="it-IT" dirty="0">
                <a:solidFill>
                  <a:srgbClr val="000066"/>
                </a:solidFill>
                <a:latin typeface="Bookman Old Style" panose="02050604050505020204" pitchFamily="18" charset="0"/>
              </a:rPr>
              <a:t>La </a:t>
            </a:r>
            <a:r>
              <a:rPr lang="it-IT" u="sng" dirty="0">
                <a:solidFill>
                  <a:srgbClr val="000066"/>
                </a:solidFill>
                <a:latin typeface="Bookman Old Style" panose="02050604050505020204" pitchFamily="18" charset="0"/>
              </a:rPr>
              <a:t>Corte d’Appello </a:t>
            </a:r>
            <a:r>
              <a:rPr lang="it-IT" dirty="0">
                <a:solidFill>
                  <a:srgbClr val="000066"/>
                </a:solidFill>
                <a:latin typeface="Bookman Old Style" panose="02050604050505020204" pitchFamily="18" charset="0"/>
              </a:rPr>
              <a:t>ha ritenuto tuttavia tali impegni dell’Autorità richiedente </a:t>
            </a:r>
            <a:r>
              <a:rPr lang="it-IT" u="sng" dirty="0">
                <a:solidFill>
                  <a:srgbClr val="000066"/>
                </a:solidFill>
                <a:latin typeface="Bookman Old Style" panose="02050604050505020204" pitchFamily="18" charset="0"/>
              </a:rPr>
              <a:t>non sufficienti </a:t>
            </a:r>
            <a:r>
              <a:rPr lang="it-IT" dirty="0">
                <a:solidFill>
                  <a:srgbClr val="000066"/>
                </a:solidFill>
                <a:latin typeface="Bookman Old Style" panose="02050604050505020204" pitchFamily="18" charset="0"/>
              </a:rPr>
              <a:t>per ritenere una tangibile efficacia delle intraprese iniziative governative.</a:t>
            </a:r>
          </a:p>
          <a:p>
            <a:pPr marL="285750" indent="-285750">
              <a:buFont typeface="Arial" panose="020B0604020202020204" pitchFamily="34" charset="0"/>
              <a:buChar char="•"/>
            </a:pPr>
            <a:endParaRPr lang="it-IT" dirty="0">
              <a:solidFill>
                <a:srgbClr val="000066"/>
              </a:solidFill>
              <a:latin typeface="Bookman Old Style" panose="02050604050505020204" pitchFamily="18" charset="0"/>
            </a:endParaRPr>
          </a:p>
          <a:p>
            <a:pPr marL="285750" indent="-285750">
              <a:buFont typeface="Arial" panose="020B0604020202020204" pitchFamily="34" charset="0"/>
              <a:buChar char="•"/>
            </a:pPr>
            <a:r>
              <a:rPr lang="it-IT" u="sng" dirty="0">
                <a:solidFill>
                  <a:srgbClr val="000066"/>
                </a:solidFill>
                <a:latin typeface="Bookman Old Style" panose="02050604050505020204" pitchFamily="18" charset="0"/>
              </a:rPr>
              <a:t>Ricorso</a:t>
            </a:r>
            <a:r>
              <a:rPr lang="it-IT" dirty="0">
                <a:solidFill>
                  <a:srgbClr val="000066"/>
                </a:solidFill>
                <a:latin typeface="Bookman Old Style" panose="02050604050505020204" pitchFamily="18" charset="0"/>
              </a:rPr>
              <a:t> in Cassazione della </a:t>
            </a:r>
            <a:r>
              <a:rPr lang="it-IT" u="sng" dirty="0">
                <a:solidFill>
                  <a:srgbClr val="000066"/>
                </a:solidFill>
                <a:latin typeface="Bookman Old Style" panose="02050604050505020204" pitchFamily="18" charset="0"/>
              </a:rPr>
              <a:t>Procura Generale e</a:t>
            </a:r>
            <a:r>
              <a:rPr lang="it-IT" dirty="0">
                <a:solidFill>
                  <a:srgbClr val="000066"/>
                </a:solidFill>
                <a:latin typeface="Bookman Old Style" panose="02050604050505020204" pitchFamily="18" charset="0"/>
              </a:rPr>
              <a:t> del difensore della </a:t>
            </a:r>
            <a:r>
              <a:rPr lang="it-IT" u="sng" dirty="0">
                <a:solidFill>
                  <a:srgbClr val="000066"/>
                </a:solidFill>
                <a:latin typeface="Bookman Old Style" panose="02050604050505020204" pitchFamily="18" charset="0"/>
              </a:rPr>
              <a:t>Repubblica Federativa del Brasile</a:t>
            </a:r>
            <a:r>
              <a:rPr lang="it-IT" dirty="0">
                <a:solidFill>
                  <a:srgbClr val="000066"/>
                </a:solidFill>
                <a:latin typeface="Bookman Old Style" panose="02050604050505020204" pitchFamily="18" charset="0"/>
              </a:rPr>
              <a:t>.</a:t>
            </a:r>
          </a:p>
          <a:p>
            <a:pPr marL="285750" indent="-285750">
              <a:buFont typeface="Arial" panose="020B0604020202020204" pitchFamily="34" charset="0"/>
              <a:buChar char="•"/>
            </a:pPr>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b="1" dirty="0">
                <a:solidFill>
                  <a:srgbClr val="000066"/>
                </a:solidFill>
                <a:latin typeface="Bookman Old Style" panose="02050604050505020204" pitchFamily="18" charset="0"/>
              </a:rPr>
              <a:t>Cassazione, Sez. VI, sentenza n. 10965 del 13 marzo 2015</a:t>
            </a:r>
            <a:r>
              <a:rPr lang="it-IT" dirty="0">
                <a:solidFill>
                  <a:srgbClr val="000066"/>
                </a:solidFill>
                <a:latin typeface="Bookman Old Style" panose="02050604050505020204" pitchFamily="18" charset="0"/>
              </a:rPr>
              <a:t>: in </a:t>
            </a:r>
            <a:r>
              <a:rPr lang="it-IT" u="sng" dirty="0">
                <a:solidFill>
                  <a:srgbClr val="000066"/>
                </a:solidFill>
                <a:latin typeface="Bookman Old Style" panose="02050604050505020204" pitchFamily="18" charset="0"/>
              </a:rPr>
              <a:t>riforma della sentenza impugnata</a:t>
            </a:r>
            <a:r>
              <a:rPr lang="it-IT" dirty="0">
                <a:solidFill>
                  <a:srgbClr val="000066"/>
                </a:solidFill>
                <a:latin typeface="Bookman Old Style" panose="02050604050505020204" pitchFamily="18" charset="0"/>
              </a:rPr>
              <a:t>, afferma che il </a:t>
            </a:r>
            <a:r>
              <a:rPr lang="it-IT" u="sng" dirty="0">
                <a:solidFill>
                  <a:srgbClr val="000066"/>
                </a:solidFill>
                <a:latin typeface="Bookman Old Style" panose="02050604050505020204" pitchFamily="18" charset="0"/>
              </a:rPr>
              <a:t>divieto di pronuncia favorevole</a:t>
            </a:r>
            <a:r>
              <a:rPr lang="it-IT" dirty="0">
                <a:solidFill>
                  <a:srgbClr val="000066"/>
                </a:solidFill>
                <a:latin typeface="Bookman Old Style" panose="02050604050505020204" pitchFamily="18" charset="0"/>
              </a:rPr>
              <a:t> ove si abbia motivo di ritenere che l'estradando verrà sottoposto a trattamenti crudeli, disumani o degradanti </a:t>
            </a:r>
            <a:r>
              <a:rPr lang="it-IT" u="sng" dirty="0">
                <a:solidFill>
                  <a:srgbClr val="000066"/>
                </a:solidFill>
                <a:latin typeface="Bookman Old Style" panose="02050604050505020204" pitchFamily="18" charset="0"/>
              </a:rPr>
              <a:t>non opera qualora</a:t>
            </a:r>
            <a:r>
              <a:rPr lang="it-IT" dirty="0">
                <a:solidFill>
                  <a:srgbClr val="000066"/>
                </a:solidFill>
                <a:latin typeface="Bookman Old Style" panose="02050604050505020204" pitchFamily="18" charset="0"/>
              </a:rPr>
              <a:t>, pur in presenza di informazioni circa la violazione dei diritti fondamentali derivante da una diffusa e grave situazione di endemica violenza all'interno del sistema carcerario del Paese richiedente, </a:t>
            </a:r>
            <a:r>
              <a:rPr lang="it-IT" u="sng" dirty="0">
                <a:solidFill>
                  <a:srgbClr val="000066"/>
                </a:solidFill>
                <a:latin typeface="Bookman Old Style" panose="02050604050505020204" pitchFamily="18" charset="0"/>
              </a:rPr>
              <a:t>le Autorità di quello Stato offrano </a:t>
            </a:r>
            <a:r>
              <a:rPr lang="it-IT" b="1" u="sng" dirty="0">
                <a:solidFill>
                  <a:srgbClr val="000066"/>
                </a:solidFill>
                <a:latin typeface="Bookman Old Style" panose="02050604050505020204" pitchFamily="18" charset="0"/>
              </a:rPr>
              <a:t>specifiche assicurazioni </a:t>
            </a:r>
            <a:r>
              <a:rPr lang="it-IT" u="sng" dirty="0">
                <a:solidFill>
                  <a:srgbClr val="000066"/>
                </a:solidFill>
                <a:latin typeface="Bookman Old Style" panose="02050604050505020204" pitchFamily="18" charset="0"/>
              </a:rPr>
              <a:t>in ordine alla sottoposizione del "consegnato" ad un trattamento diverso da quello previsto nell'ordinario circuito penitenziario</a:t>
            </a:r>
            <a:r>
              <a:rPr lang="it-IT" dirty="0">
                <a:solidFill>
                  <a:srgbClr val="000066"/>
                </a:solidFill>
                <a:latin typeface="Bookman Old Style" panose="02050604050505020204" pitchFamily="18" charset="0"/>
              </a:rPr>
              <a:t>, </a:t>
            </a:r>
            <a:r>
              <a:rPr lang="it-IT" b="1" u="sng" dirty="0">
                <a:solidFill>
                  <a:srgbClr val="000066"/>
                </a:solidFill>
                <a:latin typeface="Bookman Old Style" panose="02050604050505020204" pitchFamily="18" charset="0"/>
              </a:rPr>
              <a:t>tale da escludere radicalmente la possibilità di assoggettamento a maltrattamenti di qualsiasi natura</a:t>
            </a:r>
            <a:r>
              <a:rPr lang="it-IT" dirty="0">
                <a:solidFill>
                  <a:srgbClr val="000066"/>
                </a:solidFill>
                <a:latin typeface="Bookman Old Style" panose="02050604050505020204" pitchFamily="18" charset="0"/>
              </a:rPr>
              <a:t>.</a:t>
            </a:r>
          </a:p>
          <a:p>
            <a:endParaRPr lang="it-IT"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71690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18CE79E-644B-4918-A05E-30080C7D879D}"/>
              </a:ext>
            </a:extLst>
          </p:cNvPr>
          <p:cNvSpPr/>
          <p:nvPr/>
        </p:nvSpPr>
        <p:spPr>
          <a:xfrm>
            <a:off x="288758" y="566678"/>
            <a:ext cx="11614483" cy="4247317"/>
          </a:xfrm>
          <a:prstGeom prst="rect">
            <a:avLst/>
          </a:prstGeom>
        </p:spPr>
        <p:txBody>
          <a:bodyPr wrap="square">
            <a:spAutoFit/>
          </a:bodyPr>
          <a:lstStyle/>
          <a:p>
            <a:pPr lvl="1" algn="just"/>
            <a:r>
              <a:rPr lang="it-IT" dirty="0">
                <a:solidFill>
                  <a:srgbClr val="000066"/>
                </a:solidFill>
                <a:latin typeface="Bookman Old Style" panose="02050604050505020204" pitchFamily="18" charset="0"/>
              </a:rPr>
              <a:t>-&gt; per la Cassazione, le </a:t>
            </a:r>
            <a:r>
              <a:rPr lang="it-IT" u="sng" dirty="0">
                <a:solidFill>
                  <a:srgbClr val="000066"/>
                </a:solidFill>
                <a:latin typeface="Bookman Old Style" panose="02050604050505020204" pitchFamily="18" charset="0"/>
              </a:rPr>
              <a:t>assicurazioni</a:t>
            </a:r>
            <a:r>
              <a:rPr lang="it-IT" dirty="0">
                <a:solidFill>
                  <a:srgbClr val="000066"/>
                </a:solidFill>
                <a:latin typeface="Bookman Old Style" panose="02050604050505020204" pitchFamily="18" charset="0"/>
              </a:rPr>
              <a:t> fornite dal Brasile rispettano i </a:t>
            </a:r>
            <a:r>
              <a:rPr lang="it-IT" u="sng" dirty="0">
                <a:solidFill>
                  <a:srgbClr val="000066"/>
                </a:solidFill>
                <a:latin typeface="Bookman Old Style" panose="02050604050505020204" pitchFamily="18" charset="0"/>
              </a:rPr>
              <a:t>requisiti</a:t>
            </a:r>
            <a:r>
              <a:rPr lang="it-IT" dirty="0">
                <a:solidFill>
                  <a:srgbClr val="000066"/>
                </a:solidFill>
                <a:latin typeface="Bookman Old Style" panose="02050604050505020204" pitchFamily="18" charset="0"/>
              </a:rPr>
              <a:t> stabiliti dalla </a:t>
            </a:r>
            <a:r>
              <a:rPr lang="it-IT" b="1" dirty="0">
                <a:solidFill>
                  <a:srgbClr val="000066"/>
                </a:solidFill>
                <a:latin typeface="Bookman Old Style" panose="02050604050505020204" pitchFamily="18" charset="0"/>
              </a:rPr>
              <a:t>Corte EDU, sentenza </a:t>
            </a:r>
            <a:r>
              <a:rPr lang="it-IT" b="1" i="1" dirty="0" err="1">
                <a:solidFill>
                  <a:srgbClr val="000066"/>
                </a:solidFill>
                <a:latin typeface="Bookman Old Style" panose="02050604050505020204" pitchFamily="18" charset="0"/>
              </a:rPr>
              <a:t>Othman</a:t>
            </a:r>
            <a:r>
              <a:rPr lang="it-IT" b="1" i="1" dirty="0">
                <a:solidFill>
                  <a:srgbClr val="000066"/>
                </a:solidFill>
                <a:latin typeface="Bookman Old Style" panose="02050604050505020204" pitchFamily="18" charset="0"/>
              </a:rPr>
              <a:t> c. Regno Unito</a:t>
            </a:r>
            <a:r>
              <a:rPr lang="it-IT" b="1" dirty="0">
                <a:solidFill>
                  <a:srgbClr val="000066"/>
                </a:solidFill>
                <a:latin typeface="Bookman Old Style" panose="02050604050505020204" pitchFamily="18" charset="0"/>
              </a:rPr>
              <a:t>, n. 8139/2009</a:t>
            </a:r>
            <a:r>
              <a:rPr lang="it-IT" dirty="0">
                <a:solidFill>
                  <a:srgbClr val="000066"/>
                </a:solidFill>
                <a:latin typeface="Bookman Old Style" panose="02050604050505020204" pitchFamily="18" charset="0"/>
              </a:rPr>
              <a:t>, così richiamata: «esse dovranno provenire da </a:t>
            </a:r>
            <a:r>
              <a:rPr lang="it-IT" u="sng" dirty="0">
                <a:solidFill>
                  <a:srgbClr val="000066"/>
                </a:solidFill>
                <a:latin typeface="Bookman Old Style" panose="02050604050505020204" pitchFamily="18" charset="0"/>
              </a:rPr>
              <a:t>Stati fondati sulla </a:t>
            </a:r>
            <a:r>
              <a:rPr lang="it-IT" i="1" u="sng" dirty="0">
                <a:solidFill>
                  <a:srgbClr val="000066"/>
                </a:solidFill>
                <a:latin typeface="Bookman Old Style" panose="02050604050505020204" pitchFamily="18" charset="0"/>
              </a:rPr>
              <a:t>rule of law</a:t>
            </a:r>
            <a:r>
              <a:rPr lang="it-IT" dirty="0">
                <a:solidFill>
                  <a:srgbClr val="000066"/>
                </a:solidFill>
                <a:latin typeface="Bookman Old Style" panose="02050604050505020204" pitchFamily="18" charset="0"/>
              </a:rPr>
              <a:t>, che ammettano il </a:t>
            </a:r>
            <a:r>
              <a:rPr lang="it-IT" u="sng" dirty="0">
                <a:solidFill>
                  <a:srgbClr val="000066"/>
                </a:solidFill>
                <a:latin typeface="Bookman Old Style" panose="02050604050505020204" pitchFamily="18" charset="0"/>
              </a:rPr>
              <a:t>controllo diplomatico </a:t>
            </a:r>
            <a:r>
              <a:rPr lang="it-IT" dirty="0">
                <a:solidFill>
                  <a:srgbClr val="000066"/>
                </a:solidFill>
                <a:latin typeface="Bookman Old Style" panose="02050604050505020204" pitchFamily="18" charset="0"/>
              </a:rPr>
              <a:t>successivo sul loro rispetto e non abbiano in precedenza sottoposto la persona soggetta a consegna a trattamenti inumani; dovranno avere </a:t>
            </a:r>
            <a:r>
              <a:rPr lang="it-IT" u="sng" dirty="0">
                <a:solidFill>
                  <a:srgbClr val="000066"/>
                </a:solidFill>
                <a:latin typeface="Bookman Old Style" panose="02050604050505020204" pitchFamily="18" charset="0"/>
              </a:rPr>
              <a:t>contenuto specifico e non vago</a:t>
            </a:r>
            <a:r>
              <a:rPr lang="it-IT" dirty="0">
                <a:solidFill>
                  <a:srgbClr val="000066"/>
                </a:solidFill>
                <a:latin typeface="Bookman Old Style" panose="02050604050505020204" pitchFamily="18" charset="0"/>
              </a:rPr>
              <a:t>; dovranno inoltre provenire da persone che hanno l</a:t>
            </a:r>
            <a:r>
              <a:rPr lang="it-IT" u="sng" dirty="0">
                <a:solidFill>
                  <a:srgbClr val="000066"/>
                </a:solidFill>
                <a:latin typeface="Bookman Old Style" panose="02050604050505020204" pitchFamily="18" charset="0"/>
              </a:rPr>
              <a:t>’autorità</a:t>
            </a:r>
            <a:r>
              <a:rPr lang="it-IT" dirty="0">
                <a:solidFill>
                  <a:srgbClr val="000066"/>
                </a:solidFill>
                <a:latin typeface="Bookman Old Style" panose="02050604050505020204" pitchFamily="18" charset="0"/>
              </a:rPr>
              <a:t> per impegnare lo Stato richiedente.»</a:t>
            </a:r>
          </a:p>
          <a:p>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dirty="0">
                <a:solidFill>
                  <a:srgbClr val="000066"/>
                </a:solidFill>
                <a:latin typeface="Bookman Old Style" panose="02050604050505020204" pitchFamily="18" charset="0"/>
              </a:rPr>
              <a:t>La Cassazione accoglie inoltre anche il </a:t>
            </a:r>
            <a:r>
              <a:rPr lang="it-IT" u="sng" dirty="0">
                <a:solidFill>
                  <a:srgbClr val="000066"/>
                </a:solidFill>
                <a:latin typeface="Bookman Old Style" panose="02050604050505020204" pitchFamily="18" charset="0"/>
              </a:rPr>
              <a:t>secondo motivo di ricorso </a:t>
            </a:r>
            <a:r>
              <a:rPr lang="it-IT" dirty="0">
                <a:solidFill>
                  <a:srgbClr val="000066"/>
                </a:solidFill>
                <a:latin typeface="Bookman Old Style" panose="02050604050505020204" pitchFamily="18" charset="0"/>
              </a:rPr>
              <a:t>della Procura Generale circa la mancanza della condizione di </a:t>
            </a:r>
            <a:r>
              <a:rPr lang="it-IT" b="1" u="sng" dirty="0">
                <a:solidFill>
                  <a:srgbClr val="000066"/>
                </a:solidFill>
                <a:latin typeface="Bookman Old Style" panose="02050604050505020204" pitchFamily="18" charset="0"/>
              </a:rPr>
              <a:t>doppia incriminabilità per il reato di riciclaggio</a:t>
            </a:r>
            <a:r>
              <a:rPr lang="it-IT" u="sng" dirty="0">
                <a:solidFill>
                  <a:srgbClr val="000066"/>
                </a:solidFill>
                <a:latin typeface="Bookman Old Style" panose="02050604050505020204" pitchFamily="18" charset="0"/>
              </a:rPr>
              <a:t>, qualificato dalla Corte territoriale come autoriciclaggio</a:t>
            </a:r>
            <a:r>
              <a:rPr lang="it-IT" dirty="0">
                <a:solidFill>
                  <a:srgbClr val="000066"/>
                </a:solidFill>
                <a:latin typeface="Bookman Old Style" panose="02050604050505020204" pitchFamily="18" charset="0"/>
              </a:rPr>
              <a:t>: </a:t>
            </a:r>
            <a:r>
              <a:rPr lang="it-IT" u="sng" dirty="0">
                <a:solidFill>
                  <a:srgbClr val="000066"/>
                </a:solidFill>
                <a:latin typeface="Bookman Old Style" panose="02050604050505020204" pitchFamily="18" charset="0"/>
              </a:rPr>
              <a:t>l’art. 2.3 del trattato Italia-Brasile </a:t>
            </a:r>
            <a:r>
              <a:rPr lang="it-IT" dirty="0">
                <a:solidFill>
                  <a:srgbClr val="000066"/>
                </a:solidFill>
                <a:latin typeface="Bookman Old Style" panose="02050604050505020204" pitchFamily="18" charset="0"/>
              </a:rPr>
              <a:t>consente l’estradizione per i delitti per i quali non ricorra la doppia incriminabilità, laddove la consegna sia autorizzata per un delitto per il quale tale condizione ricorra (nella specie, corruzione e peculato). </a:t>
            </a:r>
            <a:r>
              <a:rPr lang="it-IT" u="sng" dirty="0">
                <a:solidFill>
                  <a:srgbClr val="000066"/>
                </a:solidFill>
                <a:latin typeface="Bookman Old Style" panose="02050604050505020204" pitchFamily="18" charset="0"/>
              </a:rPr>
              <a:t>Spetta al Ministro decidere sul punto</a:t>
            </a:r>
            <a:r>
              <a:rPr lang="it-IT" dirty="0">
                <a:solidFill>
                  <a:srgbClr val="000066"/>
                </a:solidFill>
                <a:latin typeface="Bookman Old Style" panose="02050604050505020204" pitchFamily="18" charset="0"/>
              </a:rPr>
              <a:t>.</a:t>
            </a:r>
          </a:p>
          <a:p>
            <a:pPr marL="285750" indent="-285750">
              <a:buFont typeface="Arial" panose="020B0604020202020204" pitchFamily="34" charset="0"/>
              <a:buChar char="•"/>
            </a:pPr>
            <a:endParaRPr lang="it-IT" u="sng" dirty="0">
              <a:solidFill>
                <a:srgbClr val="000066"/>
              </a:solidFill>
              <a:latin typeface="Bookman Old Style" panose="02050604050505020204" pitchFamily="18" charset="0"/>
            </a:endParaRPr>
          </a:p>
          <a:p>
            <a:pPr marL="285750" indent="-285750">
              <a:buFont typeface="Arial" panose="020B0604020202020204" pitchFamily="34" charset="0"/>
              <a:buChar char="•"/>
            </a:pPr>
            <a:endParaRPr lang="it-IT" u="sng"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707141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7983F5CD-D2C3-411A-8454-625AFEEAF20D}"/>
              </a:ext>
            </a:extLst>
          </p:cNvPr>
          <p:cNvSpPr/>
          <p:nvPr/>
        </p:nvSpPr>
        <p:spPr>
          <a:xfrm>
            <a:off x="266215" y="197346"/>
            <a:ext cx="11659570" cy="6463308"/>
          </a:xfrm>
          <a:prstGeom prst="rect">
            <a:avLst/>
          </a:prstGeom>
        </p:spPr>
        <p:txBody>
          <a:bodyPr wrap="square">
            <a:spAutoFit/>
          </a:bodyPr>
          <a:lstStyle/>
          <a:p>
            <a:r>
              <a:rPr lang="it-IT" b="1" u="sng" dirty="0">
                <a:solidFill>
                  <a:srgbClr val="000066"/>
                </a:solidFill>
                <a:latin typeface="Bookman Old Style" panose="02050604050505020204" pitchFamily="18" charset="0"/>
              </a:rPr>
              <a:t>2. Richieste provenienti dalla Turchia</a:t>
            </a:r>
          </a:p>
          <a:p>
            <a:endParaRPr lang="it-IT" b="1" u="sng" dirty="0">
              <a:solidFill>
                <a:srgbClr val="000066"/>
              </a:solidFill>
              <a:latin typeface="Bookman Old Style" panose="02050604050505020204" pitchFamily="18" charset="0"/>
            </a:endParaRPr>
          </a:p>
          <a:p>
            <a:pPr marL="285750" indent="-285750">
              <a:buFont typeface="Arial" panose="020B0604020202020204" pitchFamily="34" charset="0"/>
              <a:buChar char="•"/>
            </a:pPr>
            <a:r>
              <a:rPr lang="it-IT" dirty="0">
                <a:solidFill>
                  <a:srgbClr val="000066"/>
                </a:solidFill>
                <a:latin typeface="Bookman Old Style" panose="02050604050505020204" pitchFamily="18" charset="0"/>
              </a:rPr>
              <a:t>Diversi casi di cittadini Turchi richiesti in estradizione. Problemi di accoglimento delle richieste, specie dopo il colpo di Stato tentato dall’opposizione nel luglio 2016.</a:t>
            </a:r>
          </a:p>
          <a:p>
            <a:pPr marL="285750" indent="-285750">
              <a:buFont typeface="Arial" panose="020B0604020202020204" pitchFamily="34" charset="0"/>
              <a:buChar char="•"/>
            </a:pPr>
            <a:endParaRPr lang="it-IT" dirty="0">
              <a:solidFill>
                <a:srgbClr val="000066"/>
              </a:solidFill>
              <a:latin typeface="Bookman Old Style" panose="02050604050505020204" pitchFamily="18" charset="0"/>
            </a:endParaRPr>
          </a:p>
          <a:p>
            <a:pPr marL="285750" indent="-285750" algn="just">
              <a:buFont typeface="Arial" panose="020B0604020202020204" pitchFamily="34" charset="0"/>
              <a:buChar char="•"/>
            </a:pPr>
            <a:r>
              <a:rPr lang="it-IT" dirty="0">
                <a:solidFill>
                  <a:srgbClr val="000066"/>
                </a:solidFill>
                <a:latin typeface="Bookman Old Style" panose="02050604050505020204" pitchFamily="18" charset="0"/>
              </a:rPr>
              <a:t>Sentenze della </a:t>
            </a:r>
            <a:r>
              <a:rPr lang="it-IT" b="1" dirty="0">
                <a:solidFill>
                  <a:srgbClr val="000066"/>
                </a:solidFill>
                <a:latin typeface="Bookman Old Style" panose="02050604050505020204" pitchFamily="18" charset="0"/>
              </a:rPr>
              <a:t>Corte di cassazione </a:t>
            </a:r>
            <a:r>
              <a:rPr lang="it-IT" u="sng" dirty="0">
                <a:solidFill>
                  <a:srgbClr val="000066"/>
                </a:solidFill>
                <a:latin typeface="Bookman Old Style" panose="02050604050505020204" pitchFamily="18" charset="0"/>
              </a:rPr>
              <a:t>contrarie, specie negli ultimi tempi, all’estradizione verso la Turchia</a:t>
            </a:r>
            <a:r>
              <a:rPr lang="it-IT" dirty="0">
                <a:solidFill>
                  <a:srgbClr val="000066"/>
                </a:solidFill>
                <a:latin typeface="Bookman Old Style" panose="02050604050505020204" pitchFamily="18" charset="0"/>
              </a:rPr>
              <a:t> a causa del mancato rispetto, da parte di quel Paese, dei diritti umani fondamentali e dei pericoli di tortura e trattamenti degradanti e disumani in danno dei detenuti. Si segnala la n.  </a:t>
            </a:r>
            <a:r>
              <a:rPr lang="it-IT" b="1" dirty="0">
                <a:solidFill>
                  <a:srgbClr val="000066"/>
                </a:solidFill>
                <a:latin typeface="Bookman Old Style" panose="02050604050505020204" pitchFamily="18" charset="0"/>
              </a:rPr>
              <a:t>54467/2016</a:t>
            </a:r>
            <a:r>
              <a:rPr lang="it-IT" dirty="0">
                <a:solidFill>
                  <a:srgbClr val="000066"/>
                </a:solidFill>
                <a:latin typeface="Bookman Old Style" panose="02050604050505020204" pitchFamily="18" charset="0"/>
              </a:rPr>
              <a:t> dalla Sesta sezione penale nel caso </a:t>
            </a:r>
            <a:r>
              <a:rPr lang="it-IT" i="1" dirty="0" err="1">
                <a:solidFill>
                  <a:srgbClr val="000066"/>
                </a:solidFill>
                <a:latin typeface="Bookman Old Style" panose="02050604050505020204" pitchFamily="18" charset="0"/>
              </a:rPr>
              <a:t>Resneli</a:t>
            </a:r>
            <a:r>
              <a:rPr lang="it-IT" i="1" dirty="0">
                <a:solidFill>
                  <a:srgbClr val="000066"/>
                </a:solidFill>
                <a:latin typeface="Bookman Old Style" panose="02050604050505020204" pitchFamily="18" charset="0"/>
              </a:rPr>
              <a:t> Aydin </a:t>
            </a:r>
            <a:r>
              <a:rPr lang="it-IT" dirty="0">
                <a:solidFill>
                  <a:srgbClr val="000066"/>
                </a:solidFill>
                <a:latin typeface="Bookman Old Style" panose="02050604050505020204" pitchFamily="18" charset="0"/>
              </a:rPr>
              <a:t>(</a:t>
            </a:r>
            <a:r>
              <a:rPr lang="it-IT" dirty="0" err="1">
                <a:solidFill>
                  <a:srgbClr val="000066"/>
                </a:solidFill>
                <a:latin typeface="Bookman Old Style" panose="02050604050505020204" pitchFamily="18" charset="0"/>
              </a:rPr>
              <a:t>prec</a:t>
            </a:r>
            <a:r>
              <a:rPr lang="it-IT" dirty="0">
                <a:solidFill>
                  <a:srgbClr val="000066"/>
                </a:solidFill>
                <a:latin typeface="Bookman Old Style" panose="02050604050505020204" pitchFamily="18" charset="0"/>
              </a:rPr>
              <a:t>. conforme: N. 33578 del 2015, </a:t>
            </a:r>
            <a:r>
              <a:rPr lang="it-IT" dirty="0" err="1">
                <a:solidFill>
                  <a:srgbClr val="000066"/>
                </a:solidFill>
                <a:latin typeface="Bookman Old Style" panose="02050604050505020204" pitchFamily="18" charset="0"/>
              </a:rPr>
              <a:t>Rv</a:t>
            </a:r>
            <a:r>
              <a:rPr lang="it-IT" dirty="0">
                <a:solidFill>
                  <a:srgbClr val="000066"/>
                </a:solidFill>
                <a:latin typeface="Bookman Old Style" panose="02050604050505020204" pitchFamily="18" charset="0"/>
              </a:rPr>
              <a:t>. 264873), la quale rimanda ad analoga decisione emessa il 22.9.2016 dalla Corte d'appello dello </a:t>
            </a:r>
            <a:r>
              <a:rPr lang="it-IT" dirty="0" err="1">
                <a:solidFill>
                  <a:srgbClr val="000066"/>
                </a:solidFill>
                <a:latin typeface="Bookman Old Style" panose="02050604050505020204" pitchFamily="18" charset="0"/>
              </a:rPr>
              <a:t>Schleswig-Holstein</a:t>
            </a:r>
            <a:r>
              <a:rPr lang="it-IT" dirty="0">
                <a:solidFill>
                  <a:srgbClr val="000066"/>
                </a:solidFill>
                <a:latin typeface="Bookman Old Style" panose="02050604050505020204" pitchFamily="18" charset="0"/>
              </a:rPr>
              <a:t> (Germania).  </a:t>
            </a:r>
          </a:p>
          <a:p>
            <a:r>
              <a:rPr lang="it-IT" dirty="0">
                <a:solidFill>
                  <a:srgbClr val="000066"/>
                </a:solidFill>
                <a:latin typeface="Bookman Old Style" panose="02050604050505020204" pitchFamily="18" charset="0"/>
              </a:rPr>
              <a:t> </a:t>
            </a:r>
          </a:p>
          <a:p>
            <a:pPr marL="285750" indent="-285750" algn="just">
              <a:buFont typeface="Arial" panose="020B0604020202020204" pitchFamily="34" charset="0"/>
              <a:buChar char="•"/>
            </a:pPr>
            <a:r>
              <a:rPr lang="it-IT" dirty="0">
                <a:solidFill>
                  <a:srgbClr val="000066"/>
                </a:solidFill>
                <a:latin typeface="Bookman Old Style" panose="02050604050505020204" pitchFamily="18" charset="0"/>
              </a:rPr>
              <a:t>Sentenza della </a:t>
            </a:r>
            <a:r>
              <a:rPr lang="it-IT" b="1" dirty="0">
                <a:solidFill>
                  <a:srgbClr val="000066"/>
                </a:solidFill>
                <a:latin typeface="Bookman Old Style" panose="02050604050505020204" pitchFamily="18" charset="0"/>
              </a:rPr>
              <a:t>Corte EDU nel caso ALPARSLAN ALTAN c. TURCHIA </a:t>
            </a:r>
            <a:r>
              <a:rPr lang="it-IT" dirty="0">
                <a:solidFill>
                  <a:srgbClr val="000066"/>
                </a:solidFill>
                <a:latin typeface="Bookman Old Style" panose="02050604050505020204" pitchFamily="18" charset="0"/>
              </a:rPr>
              <a:t>(decisione del 16.4.2019, definitiva il 9.9.2019): condanna della Turchia per </a:t>
            </a:r>
            <a:r>
              <a:rPr lang="it-IT" u="sng" dirty="0">
                <a:solidFill>
                  <a:srgbClr val="000066"/>
                </a:solidFill>
                <a:latin typeface="Bookman Old Style" panose="02050604050505020204" pitchFamily="18" charset="0"/>
              </a:rPr>
              <a:t>violazione dell’art. 5 della CEDU (diritto alla libertà e sicurezza</a:t>
            </a:r>
            <a:r>
              <a:rPr lang="it-IT" dirty="0">
                <a:solidFill>
                  <a:srgbClr val="000066"/>
                </a:solidFill>
                <a:latin typeface="Bookman Old Style" panose="02050604050505020204" pitchFamily="18" charset="0"/>
              </a:rPr>
              <a:t>) per l’arresto di un giudice della Corte costituzionale turca, avvenuto grazie ad una interpretazione “estensiva” del concetto di “scoperta in flagranza di reato” (“</a:t>
            </a:r>
            <a:r>
              <a:rPr lang="it-IT" i="1" dirty="0" err="1">
                <a:solidFill>
                  <a:srgbClr val="000066"/>
                </a:solidFill>
                <a:latin typeface="Bookman Old Style" panose="02050604050505020204" pitchFamily="18" charset="0"/>
              </a:rPr>
              <a:t>discovery</a:t>
            </a:r>
            <a:r>
              <a:rPr lang="it-IT" i="1" dirty="0">
                <a:solidFill>
                  <a:srgbClr val="000066"/>
                </a:solidFill>
                <a:latin typeface="Bookman Old Style" panose="02050604050505020204" pitchFamily="18" charset="0"/>
              </a:rPr>
              <a:t> in flagrante </a:t>
            </a:r>
            <a:r>
              <a:rPr lang="it-IT" i="1" dirty="0" err="1">
                <a:solidFill>
                  <a:srgbClr val="000066"/>
                </a:solidFill>
                <a:latin typeface="Bookman Old Style" panose="02050604050505020204" pitchFamily="18" charset="0"/>
              </a:rPr>
              <a:t>delicto</a:t>
            </a:r>
            <a:r>
              <a:rPr lang="it-IT" dirty="0">
                <a:solidFill>
                  <a:srgbClr val="000066"/>
                </a:solidFill>
                <a:latin typeface="Bookman Old Style" panose="02050604050505020204" pitchFamily="18" charset="0"/>
              </a:rPr>
              <a:t>”) con inosservanza dei principi di prevedibilità e certezza del diritto, nonché in totale assenza di un ragionevole sospetto di reato e di motivazione sufficiente per sottoporre l’accusato alla detenzione preventiva, al momento dell’arresto. Violazioni, queste, verificatesi nell’applicazione del diritto precedente i decreti emergenziali varati a seguito del colpo di Stato del luglio 2016; dunque nell’applicazione del diritto «ordinario».</a:t>
            </a:r>
          </a:p>
          <a:p>
            <a:pPr marL="285750" indent="-285750">
              <a:buFont typeface="Arial" panose="020B0604020202020204" pitchFamily="34" charset="0"/>
              <a:buChar char="•"/>
            </a:pPr>
            <a:endParaRPr lang="it-IT" dirty="0">
              <a:solidFill>
                <a:srgbClr val="002060"/>
              </a:solidFill>
              <a:latin typeface="Bookman Old Style" panose="02050604050505020204" pitchFamily="18" charset="0"/>
            </a:endParaRPr>
          </a:p>
          <a:p>
            <a:pPr marL="285750" indent="-285750">
              <a:buFont typeface="Arial" panose="020B0604020202020204" pitchFamily="34" charset="0"/>
              <a:buChar char="•"/>
            </a:pPr>
            <a:endParaRPr lang="it-IT"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7209419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6659</TotalTime>
  <Words>3212</Words>
  <Application>Microsoft Office PowerPoint</Application>
  <PresentationFormat>Widescreen</PresentationFormat>
  <Paragraphs>133</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Bookman Old Style</vt:lpstr>
      <vt:lpstr>Calibri</vt:lpstr>
      <vt:lpstr>Calibri Light</vt:lpstr>
      <vt:lpstr>Wingdings</vt:lpstr>
      <vt:lpstr>Tema di Office</vt:lpstr>
      <vt:lpstr>Estradizione: strumento di cooperazione o di conflitto tra sovranità nazionali?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Estradizione: strumento di cooperazione o di conflitto tra sovranità nazionali?</dc:title>
  <dc:creator>Irene Milazzo</dc:creator>
  <cp:lastModifiedBy>donatella.ianelli</cp:lastModifiedBy>
  <cp:revision>162</cp:revision>
  <dcterms:created xsi:type="dcterms:W3CDTF">2019-09-20T16:29:36Z</dcterms:created>
  <dcterms:modified xsi:type="dcterms:W3CDTF">2019-10-01T14:15:01Z</dcterms:modified>
</cp:coreProperties>
</file>